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40"/>
  </p:notesMasterIdLst>
  <p:sldIdLst>
    <p:sldId id="257" r:id="rId3"/>
    <p:sldId id="293" r:id="rId4"/>
    <p:sldId id="258" r:id="rId5"/>
    <p:sldId id="282" r:id="rId6"/>
    <p:sldId id="295" r:id="rId7"/>
    <p:sldId id="296" r:id="rId8"/>
    <p:sldId id="297" r:id="rId9"/>
    <p:sldId id="298" r:id="rId10"/>
    <p:sldId id="290" r:id="rId11"/>
    <p:sldId id="259" r:id="rId12"/>
    <p:sldId id="260" r:id="rId13"/>
    <p:sldId id="291" r:id="rId14"/>
    <p:sldId id="261" r:id="rId15"/>
    <p:sldId id="289" r:id="rId16"/>
    <p:sldId id="301" r:id="rId17"/>
    <p:sldId id="263" r:id="rId18"/>
    <p:sldId id="292" r:id="rId19"/>
    <p:sldId id="299" r:id="rId20"/>
    <p:sldId id="264" r:id="rId21"/>
    <p:sldId id="265" r:id="rId22"/>
    <p:sldId id="266" r:id="rId23"/>
    <p:sldId id="267" r:id="rId24"/>
    <p:sldId id="268" r:id="rId25"/>
    <p:sldId id="269" r:id="rId26"/>
    <p:sldId id="270" r:id="rId27"/>
    <p:sldId id="272" r:id="rId28"/>
    <p:sldId id="273" r:id="rId29"/>
    <p:sldId id="274" r:id="rId30"/>
    <p:sldId id="294" r:id="rId31"/>
    <p:sldId id="275" r:id="rId32"/>
    <p:sldId id="276" r:id="rId33"/>
    <p:sldId id="277" r:id="rId34"/>
    <p:sldId id="300" r:id="rId35"/>
    <p:sldId id="278" r:id="rId36"/>
    <p:sldId id="279" r:id="rId37"/>
    <p:sldId id="280" r:id="rId38"/>
    <p:sldId id="281" r:id="rId3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70" d="100"/>
          <a:sy n="70" d="100"/>
        </p:scale>
        <p:origin x="7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_____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__________Microsoft_Excel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he-IL"/>
        </a:p>
      </c:txPr>
    </c:title>
    <c:autoTitleDeleted val="0"/>
    <c:plotArea>
      <c:layout>
        <c:manualLayout>
          <c:layoutTarget val="inner"/>
          <c:xMode val="edge"/>
          <c:yMode val="edge"/>
          <c:x val="0.431965879265092"/>
          <c:y val="0.37238032736235999"/>
          <c:w val="0.51053936400651201"/>
          <c:h val="0.72300612237182804"/>
        </c:manualLayout>
      </c:layout>
      <c:pieChart>
        <c:varyColors val="1"/>
        <c:ser>
          <c:idx val="0"/>
          <c:order val="0"/>
          <c:tx>
            <c:strRef>
              <c:f>Sheet1!$B$1</c:f>
              <c:strCache>
                <c:ptCount val="1"/>
                <c:pt idx="0">
                  <c:v>Degenerative Myelopathy</c:v>
                </c:pt>
              </c:strCache>
            </c:strRef>
          </c:tx>
          <c:explosion val="52"/>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1-099E-415B-9E18-4C1A87E9B16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3-099E-415B-9E18-4C1A87E9B16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5-099E-415B-9E18-4C1A87E9B16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7-099E-415B-9E18-4C1A87E9B16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he-IL"/>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3"/>
                <c:pt idx="0">
                  <c:v>NORMAL</c:v>
                </c:pt>
                <c:pt idx="1">
                  <c:v>CARRIERS</c:v>
                </c:pt>
                <c:pt idx="2">
                  <c:v>AFFECTED</c:v>
                </c:pt>
              </c:strCache>
            </c:strRef>
          </c:cat>
          <c:val>
            <c:numRef>
              <c:f>Sheet1!$B$2:$B$5</c:f>
              <c:numCache>
                <c:formatCode>General</c:formatCode>
                <c:ptCount val="4"/>
                <c:pt idx="0">
                  <c:v>57.38</c:v>
                </c:pt>
                <c:pt idx="1">
                  <c:v>33.56</c:v>
                </c:pt>
                <c:pt idx="2">
                  <c:v>9.59</c:v>
                </c:pt>
              </c:numCache>
            </c:numRef>
          </c:val>
          <c:extLst xmlns:c16r2="http://schemas.microsoft.com/office/drawing/2015/06/chart">
            <c:ext xmlns:c16="http://schemas.microsoft.com/office/drawing/2014/chart" uri="{C3380CC4-5D6E-409C-BE32-E72D297353CC}">
              <c16:uniqueId val="{00000008-099E-415B-9E18-4C1A87E9B16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he-IL"/>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barChart>
        <c:barDir val="col"/>
        <c:grouping val="clustered"/>
        <c:varyColors val="0"/>
        <c:ser>
          <c:idx val="0"/>
          <c:order val="0"/>
          <c:tx>
            <c:strRef>
              <c:f>Sheet1!$B$1</c:f>
              <c:strCache>
                <c:ptCount val="1"/>
                <c:pt idx="0">
                  <c:v>Exercise Induced Collapse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he-I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NORMAL</c:v>
                </c:pt>
                <c:pt idx="1">
                  <c:v>CARRIER</c:v>
                </c:pt>
                <c:pt idx="2">
                  <c:v>POSITIVE</c:v>
                </c:pt>
              </c:strCache>
            </c:strRef>
          </c:cat>
          <c:val>
            <c:numRef>
              <c:f>Sheet1!$B$2:$B$5</c:f>
              <c:numCache>
                <c:formatCode>General</c:formatCode>
                <c:ptCount val="4"/>
                <c:pt idx="0">
                  <c:v>64</c:v>
                </c:pt>
                <c:pt idx="1">
                  <c:v>28</c:v>
                </c:pt>
                <c:pt idx="2">
                  <c:v>3.5</c:v>
                </c:pt>
              </c:numCache>
            </c:numRef>
          </c:val>
          <c:extLst xmlns:c16r2="http://schemas.microsoft.com/office/drawing/2015/06/chart">
            <c:ext xmlns:c16="http://schemas.microsoft.com/office/drawing/2014/chart" uri="{C3380CC4-5D6E-409C-BE32-E72D297353CC}">
              <c16:uniqueId val="{00000000-2E28-4099-B6F3-D40B235B4CB4}"/>
            </c:ext>
          </c:extLst>
        </c:ser>
        <c:dLbls>
          <c:showLegendKey val="0"/>
          <c:showVal val="1"/>
          <c:showCatName val="0"/>
          <c:showSerName val="0"/>
          <c:showPercent val="0"/>
          <c:showBubbleSize val="0"/>
        </c:dLbls>
        <c:gapWidth val="219"/>
        <c:overlap val="-27"/>
        <c:axId val="616529776"/>
        <c:axId val="616541744"/>
      </c:barChart>
      <c:catAx>
        <c:axId val="61652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616541744"/>
        <c:crosses val="autoZero"/>
        <c:auto val="1"/>
        <c:lblAlgn val="ctr"/>
        <c:lblOffset val="100"/>
        <c:noMultiLvlLbl val="0"/>
      </c:catAx>
      <c:valAx>
        <c:axId val="616541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616529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B733908-A091-4491-A579-2DB5AE25B31F}" type="datetimeFigureOut">
              <a:rPr lang="he-IL" smtClean="0"/>
              <a:t>י'/אדר ב/תשע"ט</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17000A1-F319-4B52-9A58-BFD9ADC210C6}" type="slidenum">
              <a:rPr lang="he-IL" smtClean="0"/>
              <a:t>‹#›</a:t>
            </a:fld>
            <a:endParaRPr lang="he-IL"/>
          </a:p>
        </p:txBody>
      </p:sp>
    </p:spTree>
    <p:extLst>
      <p:ext uri="{BB962C8B-B14F-4D97-AF65-F5344CB8AC3E}">
        <p14:creationId xmlns:p14="http://schemas.microsoft.com/office/powerpoint/2010/main" val="347982989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Some find science and DNA as boring and hopefully won’t put you all to sleep.  I know it late but to date I</a:t>
            </a:r>
            <a:r>
              <a:rPr lang="en-AU" baseline="0" dirty="0" smtClean="0"/>
              <a:t> never have anyone fall asleep during my talks. </a:t>
            </a:r>
            <a:r>
              <a:rPr lang="en-AU" baseline="0" dirty="0" err="1" smtClean="0"/>
              <a:t>Infact</a:t>
            </a:r>
            <a:r>
              <a:rPr lang="en-AU" baseline="0" dirty="0" smtClean="0"/>
              <a:t> most will find it exciting and give you knowledge that </a:t>
            </a:r>
            <a:endParaRPr lang="en-AU" dirty="0"/>
          </a:p>
        </p:txBody>
      </p:sp>
      <p:sp>
        <p:nvSpPr>
          <p:cNvPr id="4" name="Slide Number Placeholder 3"/>
          <p:cNvSpPr>
            <a:spLocks noGrp="1"/>
          </p:cNvSpPr>
          <p:nvPr>
            <p:ph type="sldNum" sz="quarter" idx="10"/>
          </p:nvPr>
        </p:nvSpPr>
        <p:spPr/>
        <p:txBody>
          <a:bodyPr/>
          <a:lstStyle/>
          <a:p>
            <a:fld id="{AEEFA1D3-FB2B-417B-A2B9-199489EB5315}" type="slidenum">
              <a:rPr lang="en-AU" smtClean="0"/>
              <a:t>4</a:t>
            </a:fld>
            <a:endParaRPr lang="en-AU"/>
          </a:p>
        </p:txBody>
      </p:sp>
    </p:spTree>
    <p:extLst>
      <p:ext uri="{BB962C8B-B14F-4D97-AF65-F5344CB8AC3E}">
        <p14:creationId xmlns:p14="http://schemas.microsoft.com/office/powerpoint/2010/main" val="60827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2650" cy="3354387"/>
          </a:xfrm>
        </p:spPr>
      </p:sp>
      <p:sp>
        <p:nvSpPr>
          <p:cNvPr id="3" name="Notes Placeholder 2"/>
          <p:cNvSpPr>
            <a:spLocks noGrp="1"/>
          </p:cNvSpPr>
          <p:nvPr>
            <p:ph type="body" idx="1"/>
          </p:nvPr>
        </p:nvSpPr>
        <p:spPr/>
        <p:txBody>
          <a:bodyPr/>
          <a:lstStyle/>
          <a:p>
            <a:r>
              <a:rPr lang="en-AU" dirty="0" smtClean="0"/>
              <a:t>You can access to “insight” – hip and elbow dysplasia</a:t>
            </a:r>
            <a:r>
              <a:rPr lang="en-AU" baseline="0" dirty="0" smtClean="0"/>
              <a:t> always remain on top of the number one question we tend to get </a:t>
            </a:r>
            <a:endParaRPr lang="en-AU" dirty="0"/>
          </a:p>
        </p:txBody>
      </p:sp>
      <p:sp>
        <p:nvSpPr>
          <p:cNvPr id="4" name="Slide Number Placeholder 3"/>
          <p:cNvSpPr>
            <a:spLocks noGrp="1"/>
          </p:cNvSpPr>
          <p:nvPr>
            <p:ph type="sldNum" sz="quarter" idx="10"/>
          </p:nvPr>
        </p:nvSpPr>
        <p:spPr/>
        <p:txBody>
          <a:bodyPr/>
          <a:lstStyle/>
          <a:p>
            <a:fld id="{4C300DBB-F068-42F4-A967-BFEFBA7032A2}" type="slidenum">
              <a:rPr lang="en-AU" smtClean="0"/>
              <a:pPr/>
              <a:t>25</a:t>
            </a:fld>
            <a:endParaRPr lang="en-AU"/>
          </a:p>
        </p:txBody>
      </p:sp>
    </p:spTree>
    <p:extLst>
      <p:ext uri="{BB962C8B-B14F-4D97-AF65-F5344CB8AC3E}">
        <p14:creationId xmlns:p14="http://schemas.microsoft.com/office/powerpoint/2010/main" val="2902682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C300DBB-F068-42F4-A967-BFEFBA7032A2}" type="slidenum">
              <a:rPr lang="en-AU" smtClean="0"/>
              <a:pPr/>
              <a:t>26</a:t>
            </a:fld>
            <a:endParaRPr lang="en-AU"/>
          </a:p>
        </p:txBody>
      </p:sp>
    </p:spTree>
    <p:extLst>
      <p:ext uri="{BB962C8B-B14F-4D97-AF65-F5344CB8AC3E}">
        <p14:creationId xmlns:p14="http://schemas.microsoft.com/office/powerpoint/2010/main" val="242247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Your pet’s life shouldn’t have to be a financial decision,” said Ben, 29, a software designer.</a:t>
            </a:r>
          </a:p>
          <a:p>
            <a:r>
              <a:rPr lang="en-AU" sz="1200" b="0" i="0" kern="1200" dirty="0" smtClean="0">
                <a:solidFill>
                  <a:schemeClr val="tx1"/>
                </a:solidFill>
                <a:effectLst/>
                <a:latin typeface="+mn-lt"/>
                <a:ea typeface="+mn-ea"/>
                <a:cs typeface="+mn-cs"/>
              </a:rPr>
              <a:t>Jones was moved to a pet hospital. The couple was by his side every moment they could be.</a:t>
            </a:r>
          </a:p>
          <a:p>
            <a:r>
              <a:rPr lang="en-AU" sz="1200" b="0" i="0" kern="1200" dirty="0" smtClean="0">
                <a:solidFill>
                  <a:schemeClr val="tx1"/>
                </a:solidFill>
                <a:effectLst/>
                <a:latin typeface="+mn-lt"/>
                <a:ea typeface="+mn-ea"/>
                <a:cs typeface="+mn-cs"/>
              </a:rPr>
              <a:t>“It still felt like a family member was in the ICU,” Ben said.</a:t>
            </a:r>
          </a:p>
          <a:p>
            <a:r>
              <a:rPr lang="en-AU" sz="1200" b="0" i="0" kern="1200" dirty="0" smtClean="0">
                <a:solidFill>
                  <a:schemeClr val="tx1"/>
                </a:solidFill>
                <a:effectLst/>
                <a:latin typeface="+mn-lt"/>
                <a:ea typeface="+mn-ea"/>
                <a:cs typeface="+mn-cs"/>
              </a:rPr>
              <a:t>The five-day stay cost $69,000 ($US50,000).</a:t>
            </a:r>
          </a:p>
          <a:p>
            <a:r>
              <a:rPr lang="en-AU" sz="1200" b="0" i="0" kern="1200" dirty="0" smtClean="0">
                <a:solidFill>
                  <a:schemeClr val="tx1"/>
                </a:solidFill>
                <a:effectLst/>
                <a:latin typeface="+mn-lt"/>
                <a:ea typeface="+mn-ea"/>
                <a:cs typeface="+mn-cs"/>
              </a:rPr>
              <a:t>“Our savings has taken a pretty big hit, but it’s worth it to keep Jones with us. He means everything to us,” Kate said.</a:t>
            </a:r>
          </a:p>
          <a:p>
            <a:r>
              <a:rPr lang="en-AU" sz="1200" b="0" i="0" kern="1200" dirty="0" smtClean="0">
                <a:solidFill>
                  <a:schemeClr val="tx1"/>
                </a:solidFill>
                <a:effectLst/>
                <a:latin typeface="+mn-lt"/>
                <a:ea typeface="+mn-ea"/>
                <a:cs typeface="+mn-cs"/>
              </a:rPr>
              <a:t>Jones’ lung and oesophagus problems became chronic, requiring surgeries. He was put on a ventilator three more times.</a:t>
            </a:r>
          </a:p>
          <a:p>
            <a:r>
              <a:rPr lang="en-AU" sz="1200" b="0" i="0" kern="1200" dirty="0" smtClean="0">
                <a:solidFill>
                  <a:schemeClr val="tx1"/>
                </a:solidFill>
                <a:effectLst/>
                <a:latin typeface="+mn-lt"/>
                <a:ea typeface="+mn-ea"/>
                <a:cs typeface="+mn-cs"/>
              </a:rPr>
              <a:t>Medical costs over Jones’ three years of life have topped $200,000. Pet insurer </a:t>
            </a:r>
            <a:r>
              <a:rPr lang="en-AU" sz="1200" b="0" i="0" kern="1200" dirty="0" err="1" smtClean="0">
                <a:solidFill>
                  <a:schemeClr val="tx1"/>
                </a:solidFill>
                <a:effectLst/>
                <a:latin typeface="+mn-lt"/>
                <a:ea typeface="+mn-ea"/>
                <a:cs typeface="+mn-cs"/>
              </a:rPr>
              <a:t>Trupanion</a:t>
            </a:r>
            <a:r>
              <a:rPr lang="en-AU" sz="1200" b="0" i="0" kern="1200" dirty="0" smtClean="0">
                <a:solidFill>
                  <a:schemeClr val="tx1"/>
                </a:solidFill>
                <a:effectLst/>
                <a:latin typeface="+mn-lt"/>
                <a:ea typeface="+mn-ea"/>
                <a:cs typeface="+mn-cs"/>
              </a:rPr>
              <a:t> covered most of it, the couple said, but they still had to come up with tens of thousands of dollars out of pocket.</a:t>
            </a:r>
          </a:p>
          <a:p>
            <a:r>
              <a:rPr lang="en-AU" sz="1200" b="0" i="0" kern="1200" dirty="0" smtClean="0">
                <a:solidFill>
                  <a:schemeClr val="tx1"/>
                </a:solidFill>
                <a:effectLst/>
                <a:latin typeface="+mn-lt"/>
                <a:ea typeface="+mn-ea"/>
                <a:cs typeface="+mn-cs"/>
              </a:rPr>
              <a:t>The Sterns give Jones nine pills a day — including antibiotics, steroids, allergy vaccines and anxiety medicine — and feed him prescription dog food that he must eat while in an upright position.</a:t>
            </a:r>
          </a:p>
          <a:p>
            <a:r>
              <a:rPr lang="en-AU" sz="1200" b="0" i="0" kern="1200" dirty="0" smtClean="0">
                <a:solidFill>
                  <a:schemeClr val="tx1"/>
                </a:solidFill>
                <a:effectLst/>
                <a:latin typeface="+mn-lt"/>
                <a:ea typeface="+mn-ea"/>
                <a:cs typeface="+mn-cs"/>
              </a:rPr>
              <a:t>Jones is improving every day.</a:t>
            </a:r>
          </a:p>
          <a:p>
            <a:r>
              <a:rPr lang="en-AU" sz="1200" b="0" i="0" kern="1200" dirty="0" smtClean="0">
                <a:solidFill>
                  <a:schemeClr val="tx1"/>
                </a:solidFill>
                <a:effectLst/>
                <a:latin typeface="+mn-lt"/>
                <a:ea typeface="+mn-ea"/>
                <a:cs typeface="+mn-cs"/>
              </a:rPr>
              <a:t>“That’s the best part,” Kate said. “Seeing him get better.”</a:t>
            </a:r>
          </a:p>
          <a:p>
            <a:endParaRPr lang="en-AU" dirty="0"/>
          </a:p>
        </p:txBody>
      </p:sp>
      <p:sp>
        <p:nvSpPr>
          <p:cNvPr id="4" name="Slide Number Placeholder 3"/>
          <p:cNvSpPr>
            <a:spLocks noGrp="1"/>
          </p:cNvSpPr>
          <p:nvPr>
            <p:ph type="sldNum" sz="quarter" idx="10"/>
          </p:nvPr>
        </p:nvSpPr>
        <p:spPr/>
        <p:txBody>
          <a:bodyPr/>
          <a:lstStyle/>
          <a:p>
            <a:fld id="{577F15AF-870D-420F-9649-DBB1873F5486}" type="slidenum">
              <a:rPr lang="en-AU" smtClean="0"/>
              <a:pPr/>
              <a:t>28</a:t>
            </a:fld>
            <a:endParaRPr lang="en-AU"/>
          </a:p>
        </p:txBody>
      </p:sp>
    </p:spTree>
    <p:extLst>
      <p:ext uri="{BB962C8B-B14F-4D97-AF65-F5344CB8AC3E}">
        <p14:creationId xmlns:p14="http://schemas.microsoft.com/office/powerpoint/2010/main" val="2365922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2650" cy="3354387"/>
          </a:xfrm>
        </p:spPr>
      </p:sp>
      <p:sp>
        <p:nvSpPr>
          <p:cNvPr id="3" name="Notes Placeholder 2"/>
          <p:cNvSpPr>
            <a:spLocks noGrp="1"/>
          </p:cNvSpPr>
          <p:nvPr>
            <p:ph type="body" idx="1"/>
          </p:nvPr>
        </p:nvSpPr>
        <p:spPr/>
        <p:txBody>
          <a:bodyPr>
            <a:normAutofit/>
          </a:bodyPr>
          <a:lstStyle/>
          <a:p>
            <a:r>
              <a:rPr lang="en-AU" dirty="0" smtClean="0"/>
              <a:t>Fantastic web site</a:t>
            </a:r>
            <a:r>
              <a:rPr lang="en-AU" baseline="0" dirty="0" smtClean="0"/>
              <a:t> and we do not need to reinvent the wheel.  I have found this to be the most accurate and is updated every 6 months</a:t>
            </a:r>
            <a:endParaRPr lang="en-AU" dirty="0"/>
          </a:p>
        </p:txBody>
      </p:sp>
      <p:sp>
        <p:nvSpPr>
          <p:cNvPr id="4" name="Slide Number Placeholder 3"/>
          <p:cNvSpPr>
            <a:spLocks noGrp="1"/>
          </p:cNvSpPr>
          <p:nvPr>
            <p:ph type="sldNum" sz="quarter" idx="10"/>
          </p:nvPr>
        </p:nvSpPr>
        <p:spPr/>
        <p:txBody>
          <a:bodyPr/>
          <a:lstStyle/>
          <a:p>
            <a:fld id="{6661CD6D-1D6F-4CC6-BE5F-3F8179CABBF2}" type="slidenum">
              <a:rPr lang="en-AU" smtClean="0"/>
              <a:pPr/>
              <a:t>30</a:t>
            </a:fld>
            <a:endParaRPr lang="en-AU"/>
          </a:p>
        </p:txBody>
      </p:sp>
    </p:spTree>
    <p:extLst>
      <p:ext uri="{BB962C8B-B14F-4D97-AF65-F5344CB8AC3E}">
        <p14:creationId xmlns:p14="http://schemas.microsoft.com/office/powerpoint/2010/main" val="4032454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C300DBB-F068-42F4-A967-BFEFBA7032A2}" type="slidenum">
              <a:rPr lang="en-AU" smtClean="0"/>
              <a:pPr/>
              <a:t>32</a:t>
            </a:fld>
            <a:endParaRPr lang="en-AU"/>
          </a:p>
        </p:txBody>
      </p:sp>
    </p:spTree>
    <p:extLst>
      <p:ext uri="{BB962C8B-B14F-4D97-AF65-F5344CB8AC3E}">
        <p14:creationId xmlns:p14="http://schemas.microsoft.com/office/powerpoint/2010/main" val="1558212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C300DBB-F068-42F4-A967-BFEFBA7032A2}" type="slidenum">
              <a:rPr lang="en-AU" smtClean="0"/>
              <a:pPr/>
              <a:t>34</a:t>
            </a:fld>
            <a:endParaRPr lang="en-AU"/>
          </a:p>
        </p:txBody>
      </p:sp>
    </p:spTree>
    <p:extLst>
      <p:ext uri="{BB962C8B-B14F-4D97-AF65-F5344CB8AC3E}">
        <p14:creationId xmlns:p14="http://schemas.microsoft.com/office/powerpoint/2010/main" val="2364371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C300DBB-F068-42F4-A967-BFEFBA7032A2}" type="slidenum">
              <a:rPr lang="en-AU" smtClean="0"/>
              <a:pPr/>
              <a:t>36</a:t>
            </a:fld>
            <a:endParaRPr lang="en-AU"/>
          </a:p>
        </p:txBody>
      </p:sp>
    </p:spTree>
    <p:extLst>
      <p:ext uri="{BB962C8B-B14F-4D97-AF65-F5344CB8AC3E}">
        <p14:creationId xmlns:p14="http://schemas.microsoft.com/office/powerpoint/2010/main" val="236382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1AB6B99-4DA7-4882-927E-439A707EC366}" type="slidenum">
              <a:rPr lang="en-AU" smtClean="0"/>
              <a:pPr/>
              <a:t>5</a:t>
            </a:fld>
            <a:endParaRPr lang="en-AU"/>
          </a:p>
        </p:txBody>
      </p:sp>
    </p:spTree>
    <p:extLst>
      <p:ext uri="{BB962C8B-B14F-4D97-AF65-F5344CB8AC3E}">
        <p14:creationId xmlns:p14="http://schemas.microsoft.com/office/powerpoint/2010/main" val="294808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E25D5C-E6F1-4DE5-8608-A6498E8D7BFD}" type="slidenum">
              <a:rPr lang="en-US"/>
              <a:pPr/>
              <a:t>6</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AU"/>
          </a:p>
        </p:txBody>
      </p:sp>
    </p:spTree>
    <p:extLst>
      <p:ext uri="{BB962C8B-B14F-4D97-AF65-F5344CB8AC3E}">
        <p14:creationId xmlns:p14="http://schemas.microsoft.com/office/powerpoint/2010/main" val="798763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8404AC-DC6A-4D6E-BD5F-D47EE63E0685}" type="slidenum">
              <a:rPr lang="en-AU"/>
              <a:pPr/>
              <a:t>7</a:t>
            </a:fld>
            <a:endParaRPr lang="en-AU"/>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AU"/>
          </a:p>
        </p:txBody>
      </p:sp>
    </p:spTree>
    <p:extLst>
      <p:ext uri="{BB962C8B-B14F-4D97-AF65-F5344CB8AC3E}">
        <p14:creationId xmlns:p14="http://schemas.microsoft.com/office/powerpoint/2010/main" val="1181465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Don’t get blinded by science…don’t just accept what you are told. Ask questions and the right questions.  DNA is packed into chromosomes and inside a nucleus.</a:t>
            </a:r>
            <a:r>
              <a:rPr lang="en-AU" baseline="0" dirty="0" smtClean="0"/>
              <a:t>  The dog has 38 chromosome pairs PLUS SEX CHROMomes and diseases (snps) are fouond on various chromosomes.  As shown.  What I tend to let people know is that puppies are not identical and will tend to share 100% of their DNA but look about 50% the same.  So which one of the </a:t>
            </a:r>
            <a:r>
              <a:rPr lang="en-AU" baseline="0" dirty="0" err="1" smtClean="0"/>
              <a:t>follwing</a:t>
            </a:r>
            <a:r>
              <a:rPr lang="en-AU" baseline="0" dirty="0" smtClean="0"/>
              <a:t> would you question?  Do you think they achieve anything?</a:t>
            </a:r>
            <a:endParaRPr lang="en-AU" dirty="0"/>
          </a:p>
        </p:txBody>
      </p:sp>
      <p:sp>
        <p:nvSpPr>
          <p:cNvPr id="4" name="Slide Number Placeholder 3"/>
          <p:cNvSpPr>
            <a:spLocks noGrp="1"/>
          </p:cNvSpPr>
          <p:nvPr>
            <p:ph type="sldNum" sz="quarter" idx="10"/>
          </p:nvPr>
        </p:nvSpPr>
        <p:spPr/>
        <p:txBody>
          <a:bodyPr/>
          <a:lstStyle/>
          <a:p>
            <a:fld id="{56F5BC89-109D-442F-BAD1-93BED6531B3E}" type="slidenum">
              <a:rPr lang="en-AU" smtClean="0"/>
              <a:t>8</a:t>
            </a:fld>
            <a:endParaRPr lang="en-AU" dirty="0"/>
          </a:p>
        </p:txBody>
      </p:sp>
    </p:spTree>
    <p:extLst>
      <p:ext uri="{BB962C8B-B14F-4D97-AF65-F5344CB8AC3E}">
        <p14:creationId xmlns:p14="http://schemas.microsoft.com/office/powerpoint/2010/main" val="3826567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EEFA1D3-FB2B-417B-A2B9-199489EB5315}" type="slidenum">
              <a:rPr lang="en-AU" smtClean="0"/>
              <a:t>9</a:t>
            </a:fld>
            <a:endParaRPr lang="en-AU"/>
          </a:p>
        </p:txBody>
      </p:sp>
    </p:spTree>
    <p:extLst>
      <p:ext uri="{BB962C8B-B14F-4D97-AF65-F5344CB8AC3E}">
        <p14:creationId xmlns:p14="http://schemas.microsoft.com/office/powerpoint/2010/main" val="2601041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EEFA1D3-FB2B-417B-A2B9-199489EB5315}" type="slidenum">
              <a:rPr lang="en-AU" smtClean="0"/>
              <a:pPr/>
              <a:t>20</a:t>
            </a:fld>
            <a:endParaRPr lang="en-AU"/>
          </a:p>
        </p:txBody>
      </p:sp>
    </p:spTree>
    <p:extLst>
      <p:ext uri="{BB962C8B-B14F-4D97-AF65-F5344CB8AC3E}">
        <p14:creationId xmlns:p14="http://schemas.microsoft.com/office/powerpoint/2010/main" val="2735459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D80D733-22A5-434C-944E-870E8B00EC8D}" type="slidenum">
              <a:rPr lang="en-AU" smtClean="0"/>
              <a:pPr/>
              <a:t>21</a:t>
            </a:fld>
            <a:endParaRPr lang="en-AU"/>
          </a:p>
        </p:txBody>
      </p:sp>
    </p:spTree>
    <p:extLst>
      <p:ext uri="{BB962C8B-B14F-4D97-AF65-F5344CB8AC3E}">
        <p14:creationId xmlns:p14="http://schemas.microsoft.com/office/powerpoint/2010/main" val="1173699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C300DBB-F068-42F4-A967-BFEFBA7032A2}" type="slidenum">
              <a:rPr lang="en-AU" smtClean="0"/>
              <a:pPr/>
              <a:t>24</a:t>
            </a:fld>
            <a:endParaRPr lang="en-AU"/>
          </a:p>
        </p:txBody>
      </p:sp>
    </p:spTree>
    <p:extLst>
      <p:ext uri="{BB962C8B-B14F-4D97-AF65-F5344CB8AC3E}">
        <p14:creationId xmlns:p14="http://schemas.microsoft.com/office/powerpoint/2010/main" val="145106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221226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31590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306118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White">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838205" y="1406466"/>
            <a:ext cx="10515601" cy="4493823"/>
          </a:xfrm>
        </p:spPr>
        <p:txBody>
          <a:bodyPr/>
          <a:lstStyle>
            <a:lvl2pPr marL="160735" indent="-160735">
              <a:buFont typeface="Arial" charset="0"/>
              <a:buChar char="•"/>
              <a:defRPr>
                <a:solidFill>
                  <a:schemeClr val="tx2"/>
                </a:solidFill>
              </a:defRPr>
            </a:lvl2pPr>
            <a:lvl3pPr marL="160735" indent="-160735">
              <a:buFont typeface="Arial" charset="0"/>
              <a:buChar char="•"/>
              <a:defRPr cap="none" baseline="0">
                <a:solidFill>
                  <a:schemeClr val="tx2"/>
                </a:solidFill>
              </a:defRPr>
            </a:lvl3pPr>
            <a:lvl4pPr marL="160735" indent="-160735">
              <a:buFont typeface="Arial" charset="0"/>
              <a:buChar char="•"/>
              <a:defRPr>
                <a:solidFill>
                  <a:schemeClr val="tx2"/>
                </a:solidFill>
              </a:defRPr>
            </a:lvl4pPr>
            <a:lvl5pPr marL="182250" indent="-182250">
              <a:buFont typeface="Arial" charset="0"/>
              <a:buChar char="•"/>
              <a:defRPr>
                <a:solidFill>
                  <a:schemeClr val="tx2"/>
                </a:solidFill>
              </a:defRPr>
            </a:lvl5pPr>
          </a:lstStyle>
          <a:p>
            <a:pPr lvl="0"/>
            <a:r>
              <a:rPr lang="en-US" dirty="0" smtClean="0"/>
              <a:t>Click to edit Master text styles</a:t>
            </a:r>
          </a:p>
          <a:p>
            <a:pPr lvl="1"/>
            <a:r>
              <a:rPr lang="en-US" dirty="0" smtClean="0"/>
              <a:t>Bullet List</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4078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96630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29258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91722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3314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072871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99772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7797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2961023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08684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20709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86541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3" y="365127"/>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A33ADB-D826-4E6B-B0A6-2E646E38FD14}" type="datetimeFigureOut">
              <a:rPr lang="en-AU" smtClean="0">
                <a:solidFill>
                  <a:prstClr val="black">
                    <a:tint val="75000"/>
                  </a:prstClr>
                </a:solidFill>
              </a:rPr>
              <a:pPr/>
              <a:t>17/03/2019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D368777A-F87B-4657-94BF-551EA709826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08909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 White">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838205" y="1406466"/>
            <a:ext cx="10515601" cy="4493823"/>
          </a:xfrm>
        </p:spPr>
        <p:txBody>
          <a:bodyPr/>
          <a:lstStyle>
            <a:lvl2pPr marL="160735" indent="-160735">
              <a:buFont typeface="Arial" charset="0"/>
              <a:buChar char="•"/>
              <a:defRPr>
                <a:solidFill>
                  <a:schemeClr val="tx2"/>
                </a:solidFill>
              </a:defRPr>
            </a:lvl2pPr>
            <a:lvl3pPr marL="160735" indent="-160735">
              <a:buFont typeface="Arial" charset="0"/>
              <a:buChar char="•"/>
              <a:defRPr cap="none" baseline="0">
                <a:solidFill>
                  <a:schemeClr val="tx2"/>
                </a:solidFill>
              </a:defRPr>
            </a:lvl3pPr>
            <a:lvl4pPr marL="160735" indent="-160735">
              <a:buFont typeface="Arial" charset="0"/>
              <a:buChar char="•"/>
              <a:defRPr>
                <a:solidFill>
                  <a:schemeClr val="tx2"/>
                </a:solidFill>
              </a:defRPr>
            </a:lvl4pPr>
            <a:lvl5pPr marL="182250" indent="-182250">
              <a:buFont typeface="Arial" charset="0"/>
              <a:buChar char="•"/>
              <a:defRPr>
                <a:solidFill>
                  <a:schemeClr val="tx2"/>
                </a:solidFill>
              </a:defRPr>
            </a:lvl5pPr>
          </a:lstStyle>
          <a:p>
            <a:pPr lvl="0"/>
            <a:r>
              <a:rPr lang="en-US" dirty="0" smtClean="0"/>
              <a:t>Click to edit Master text styles</a:t>
            </a:r>
          </a:p>
          <a:p>
            <a:pPr lvl="1"/>
            <a:r>
              <a:rPr lang="en-US" dirty="0" smtClean="0"/>
              <a:t>Bullet List</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2991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250090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75153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1162718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203596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56501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35865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C348FC5-4BBD-4361-A116-95FEC338C977}" type="datetimeFigureOut">
              <a:rPr lang="he-IL" smtClean="0"/>
              <a:t>י'/אדר ב/תשע"ט</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A702279E-5EE8-4692-AA29-1D2602951261}" type="slidenum">
              <a:rPr lang="he-IL" smtClean="0"/>
              <a:t>‹#›</a:t>
            </a:fld>
            <a:endParaRPr lang="he-IL"/>
          </a:p>
        </p:txBody>
      </p:sp>
    </p:spTree>
    <p:extLst>
      <p:ext uri="{BB962C8B-B14F-4D97-AF65-F5344CB8AC3E}">
        <p14:creationId xmlns:p14="http://schemas.microsoft.com/office/powerpoint/2010/main" val="128996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C348FC5-4BBD-4361-A116-95FEC338C977}" type="datetimeFigureOut">
              <a:rPr lang="he-IL" smtClean="0"/>
              <a:t>י'/אדר ב/תשע"ט</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702279E-5EE8-4692-AA29-1D2602951261}" type="slidenum">
              <a:rPr lang="he-IL" smtClean="0"/>
              <a:t>‹#›</a:t>
            </a:fld>
            <a:endParaRPr lang="he-IL"/>
          </a:p>
        </p:txBody>
      </p:sp>
    </p:spTree>
    <p:extLst>
      <p:ext uri="{BB962C8B-B14F-4D97-AF65-F5344CB8AC3E}">
        <p14:creationId xmlns:p14="http://schemas.microsoft.com/office/powerpoint/2010/main" val="3038648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rtl="0"/>
            <a:fld id="{E0A33ADB-D826-4E6B-B0A6-2E646E38FD14}" type="datetimeFigureOut">
              <a:rPr lang="en-AU" smtClean="0">
                <a:solidFill>
                  <a:prstClr val="black">
                    <a:tint val="75000"/>
                  </a:prstClr>
                </a:solidFill>
              </a:rPr>
              <a:pPr defTabSz="457200" rtl="0"/>
              <a:t>17/03/2019</a:t>
            </a:fld>
            <a:endParaRPr lang="en-AU">
              <a:solidFill>
                <a:prstClr val="black">
                  <a:tint val="75000"/>
                </a:prstClr>
              </a:solidFill>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rtl="0"/>
            <a:endParaRPr lang="en-AU">
              <a:solidFill>
                <a:prstClr val="black">
                  <a:tint val="75000"/>
                </a:prstClr>
              </a:solidFill>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rtl="0"/>
            <a:fld id="{D368777A-F87B-4657-94BF-551EA709826E}" type="slidenum">
              <a:rPr lang="en-AU" smtClean="0">
                <a:solidFill>
                  <a:prstClr val="black">
                    <a:tint val="75000"/>
                  </a:prstClr>
                </a:solidFill>
              </a:rPr>
              <a:pPr defTabSz="457200" rtl="0"/>
              <a:t>‹#›</a:t>
            </a:fld>
            <a:endParaRPr lang="en-AU">
              <a:solidFill>
                <a:prstClr val="black">
                  <a:tint val="75000"/>
                </a:prstClr>
              </a:solidFill>
            </a:endParaRPr>
          </a:p>
        </p:txBody>
      </p:sp>
    </p:spTree>
    <p:extLst>
      <p:ext uri="{BB962C8B-B14F-4D97-AF65-F5344CB8AC3E}">
        <p14:creationId xmlns:p14="http://schemas.microsoft.com/office/powerpoint/2010/main" val="1051959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9.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5234" y="910052"/>
            <a:ext cx="7772400" cy="1534267"/>
          </a:xfrm>
        </p:spPr>
        <p:txBody>
          <a:bodyPr>
            <a:normAutofit fontScale="90000"/>
          </a:bodyPr>
          <a:lstStyle/>
          <a:p>
            <a:pPr rtl="1"/>
            <a:r>
              <a:rPr lang="he-IL" sz="4400" b="1" dirty="0">
                <a:solidFill>
                  <a:srgbClr val="00B050"/>
                </a:solidFill>
                <a:latin typeface="Calibri" panose="020F0502020204030204" pitchFamily="34" charset="0"/>
                <a:cs typeface="+mn-cs"/>
              </a:rPr>
              <a:t>בדיקות </a:t>
            </a:r>
            <a:r>
              <a:rPr lang="en-US" sz="4400" b="1" dirty="0">
                <a:solidFill>
                  <a:srgbClr val="00B050"/>
                </a:solidFill>
                <a:latin typeface="Calibri" panose="020F0502020204030204" pitchFamily="34" charset="0"/>
                <a:cs typeface="+mn-cs"/>
              </a:rPr>
              <a:t>DNA</a:t>
            </a:r>
            <a:r>
              <a:rPr lang="he-IL" sz="4400" b="1" dirty="0">
                <a:solidFill>
                  <a:srgbClr val="00B050"/>
                </a:solidFill>
                <a:latin typeface="Calibri" panose="020F0502020204030204" pitchFamily="34" charset="0"/>
                <a:cs typeface="+mn-cs"/>
              </a:rPr>
              <a:t> –</a:t>
            </a:r>
            <a:br>
              <a:rPr lang="he-IL" sz="4400" b="1" dirty="0">
                <a:solidFill>
                  <a:srgbClr val="00B050"/>
                </a:solidFill>
                <a:latin typeface="Calibri" panose="020F0502020204030204" pitchFamily="34" charset="0"/>
                <a:cs typeface="+mn-cs"/>
              </a:rPr>
            </a:br>
            <a:r>
              <a:rPr lang="he-IL" sz="4400" b="1" dirty="0">
                <a:solidFill>
                  <a:srgbClr val="00B050"/>
                </a:solidFill>
                <a:latin typeface="Calibri" panose="020F0502020204030204" pitchFamily="34" charset="0"/>
                <a:cs typeface="+mn-cs"/>
              </a:rPr>
              <a:t>יתרונות ותועלת </a:t>
            </a:r>
            <a:br>
              <a:rPr lang="he-IL" sz="4400" b="1" dirty="0">
                <a:solidFill>
                  <a:srgbClr val="00B050"/>
                </a:solidFill>
                <a:latin typeface="Calibri" panose="020F0502020204030204" pitchFamily="34" charset="0"/>
                <a:cs typeface="+mn-cs"/>
              </a:rPr>
            </a:br>
            <a:r>
              <a:rPr lang="he-IL" sz="4400" b="1" dirty="0">
                <a:solidFill>
                  <a:srgbClr val="00B050"/>
                </a:solidFill>
                <a:latin typeface="Calibri" panose="020F0502020204030204" pitchFamily="34" charset="0"/>
                <a:cs typeface="+mn-cs"/>
              </a:rPr>
              <a:t>לחברי </a:t>
            </a:r>
            <a:r>
              <a:rPr lang="he-IL" sz="4400" b="1" dirty="0" err="1">
                <a:solidFill>
                  <a:srgbClr val="00B050"/>
                </a:solidFill>
                <a:latin typeface="Calibri" panose="020F0502020204030204" pitchFamily="34" charset="0"/>
                <a:cs typeface="+mn-cs"/>
              </a:rPr>
              <a:t>הי"ל</a:t>
            </a:r>
            <a:r>
              <a:rPr lang="he-IL" sz="4400" b="1" dirty="0">
                <a:solidFill>
                  <a:srgbClr val="00B050"/>
                </a:solidFill>
                <a:latin typeface="Calibri" panose="020F0502020204030204" pitchFamily="34" charset="0"/>
                <a:cs typeface="+mn-cs"/>
              </a:rPr>
              <a:t> ומועדוני גזע</a:t>
            </a:r>
            <a:endParaRPr lang="en-AU" sz="4400" b="1" dirty="0">
              <a:solidFill>
                <a:srgbClr val="00B050"/>
              </a:solidFill>
              <a:latin typeface="Calibri" panose="020F0502020204030204" pitchFamily="34" charset="0"/>
              <a:cs typeface="+mn-cs"/>
            </a:endParaRPr>
          </a:p>
        </p:txBody>
      </p:sp>
      <p:sp>
        <p:nvSpPr>
          <p:cNvPr id="3" name="Subtitle 2"/>
          <p:cNvSpPr>
            <a:spLocks noGrp="1"/>
          </p:cNvSpPr>
          <p:nvPr>
            <p:ph type="subTitle" idx="1"/>
          </p:nvPr>
        </p:nvSpPr>
        <p:spPr>
          <a:xfrm>
            <a:off x="2601152" y="3531088"/>
            <a:ext cx="6858000" cy="986195"/>
          </a:xfrm>
        </p:spPr>
        <p:txBody>
          <a:bodyPr/>
          <a:lstStyle/>
          <a:p>
            <a:r>
              <a:rPr lang="en-AU" dirty="0" smtClean="0"/>
              <a:t>Orivet Genetic Pet Care</a:t>
            </a:r>
            <a:r>
              <a:rPr lang="en-US" dirty="0" smtClean="0"/>
              <a:t> &amp; </a:t>
            </a:r>
            <a:r>
              <a:rPr lang="en-US" dirty="0" err="1" smtClean="0"/>
              <a:t>Raanana</a:t>
            </a:r>
            <a:r>
              <a:rPr lang="en-US" dirty="0" smtClean="0"/>
              <a:t> veterinary center</a:t>
            </a:r>
            <a:endParaRPr lang="en-AU" dirty="0" smtClean="0"/>
          </a:p>
          <a:p>
            <a:r>
              <a:rPr lang="en-AU" b="1" dirty="0" smtClean="0"/>
              <a:t>March 201</a:t>
            </a:r>
            <a:r>
              <a:rPr lang="he-IL" b="1" dirty="0" smtClean="0"/>
              <a:t>9</a:t>
            </a:r>
            <a:endParaRPr lang="en-AU"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3734" y="4663983"/>
            <a:ext cx="2812644" cy="1988415"/>
          </a:xfrm>
          <a:prstGeom prst="rect">
            <a:avLst/>
          </a:prstGeom>
        </p:spPr>
      </p:pic>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426" y="4995407"/>
            <a:ext cx="1620000" cy="1440000"/>
          </a:xfrm>
          <a:prstGeom prst="rect">
            <a:avLst/>
          </a:prstGeom>
        </p:spPr>
      </p:pic>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248" y="5100322"/>
            <a:ext cx="1983776" cy="1440000"/>
          </a:xfrm>
          <a:prstGeom prst="rect">
            <a:avLst/>
          </a:prstGeom>
        </p:spPr>
      </p:pic>
    </p:spTree>
    <p:extLst>
      <p:ext uri="{BB962C8B-B14F-4D97-AF65-F5344CB8AC3E}">
        <p14:creationId xmlns:p14="http://schemas.microsoft.com/office/powerpoint/2010/main" val="140805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oodles in a 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4572" y="1004939"/>
            <a:ext cx="8964612" cy="2692400"/>
          </a:xfrm>
          <a:prstGeom prst="rect">
            <a:avLst/>
          </a:prstGeom>
          <a:noFill/>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1524000" y="4739684"/>
            <a:ext cx="44100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457200" rtl="0">
              <a:spcBef>
                <a:spcPct val="50000"/>
              </a:spcBef>
            </a:pPr>
            <a:r>
              <a:rPr lang="he-IL" sz="2000" b="1" smtClean="0">
                <a:solidFill>
                  <a:prstClr val="black"/>
                </a:solidFill>
              </a:rPr>
              <a:t>האם יש ספק לגבי זהות ההורים?</a:t>
            </a:r>
            <a:endParaRPr lang="en-US" sz="2000" b="1" dirty="0">
              <a:solidFill>
                <a:prstClr val="black"/>
              </a:solidFill>
            </a:endParaRPr>
          </a:p>
        </p:txBody>
      </p:sp>
      <p:sp>
        <p:nvSpPr>
          <p:cNvPr id="13317" name="Text Box 5"/>
          <p:cNvSpPr txBox="1">
            <a:spLocks noChangeArrowheads="1"/>
          </p:cNvSpPr>
          <p:nvPr/>
        </p:nvSpPr>
        <p:spPr bwMode="auto">
          <a:xfrm>
            <a:off x="7244523" y="4797253"/>
            <a:ext cx="4064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457200" rtl="0">
              <a:spcBef>
                <a:spcPct val="50000"/>
              </a:spcBef>
            </a:pPr>
            <a:r>
              <a:rPr lang="he-IL" sz="2000" b="1" smtClean="0">
                <a:solidFill>
                  <a:prstClr val="black"/>
                </a:solidFill>
              </a:rPr>
              <a:t>ומה לגבי יותר מזכר אחד בהמלטה?</a:t>
            </a:r>
            <a:endParaRPr lang="en-US" sz="2000" b="1" dirty="0">
              <a:solidFill>
                <a:prstClr val="black"/>
              </a:solidFill>
            </a:endParaRPr>
          </a:p>
        </p:txBody>
      </p:sp>
      <p:sp>
        <p:nvSpPr>
          <p:cNvPr id="13318" name="Text Box 6"/>
          <p:cNvSpPr txBox="1">
            <a:spLocks noChangeArrowheads="1"/>
          </p:cNvSpPr>
          <p:nvPr/>
        </p:nvSpPr>
        <p:spPr bwMode="auto">
          <a:xfrm>
            <a:off x="1524001" y="3399270"/>
            <a:ext cx="88185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457200" rtl="0">
              <a:spcBef>
                <a:spcPct val="50000"/>
              </a:spcBef>
            </a:pPr>
            <a:r>
              <a:rPr lang="en-US" b="1" smtClean="0">
                <a:solidFill>
                  <a:srgbClr val="FF3300"/>
                </a:solidFill>
                <a:effectLst>
                  <a:outerShdw blurRad="38100" dist="38100" dir="2700000" algn="tl">
                    <a:srgbClr val="C0C0C0"/>
                  </a:outerShdw>
                </a:effectLst>
              </a:rPr>
              <a:t>“</a:t>
            </a:r>
            <a:r>
              <a:rPr lang="he-IL" b="1" smtClean="0">
                <a:solidFill>
                  <a:srgbClr val="FF3300"/>
                </a:solidFill>
                <a:effectLst>
                  <a:outerShdw blurRad="38100" dist="38100" dir="2700000" algn="tl">
                    <a:srgbClr val="C0C0C0"/>
                  </a:outerShdw>
                </a:effectLst>
              </a:rPr>
              <a:t>"אין לי צורך להוכיח דבר, הייתי שם בזמן ההמלטה</a:t>
            </a:r>
            <a:endParaRPr lang="en-US" b="1" dirty="0">
              <a:solidFill>
                <a:srgbClr val="FF3300"/>
              </a:solidFill>
              <a:effectLst>
                <a:outerShdw blurRad="38100" dist="38100" dir="2700000" algn="tl">
                  <a:srgbClr val="C0C0C0"/>
                </a:outerShdw>
              </a:effectLst>
            </a:endParaRPr>
          </a:p>
        </p:txBody>
      </p:sp>
      <p:sp>
        <p:nvSpPr>
          <p:cNvPr id="13319" name="Text Box 7"/>
          <p:cNvSpPr txBox="1">
            <a:spLocks noChangeArrowheads="1"/>
          </p:cNvSpPr>
          <p:nvPr/>
        </p:nvSpPr>
        <p:spPr bwMode="auto">
          <a:xfrm>
            <a:off x="2672522" y="4043201"/>
            <a:ext cx="91440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457200" rtl="0">
              <a:spcBef>
                <a:spcPct val="50000"/>
              </a:spcBef>
            </a:pPr>
            <a:r>
              <a:rPr lang="en-US" b="1">
                <a:solidFill>
                  <a:srgbClr val="ED7D31"/>
                </a:solidFill>
                <a:effectLst>
                  <a:outerShdw blurRad="38100" dist="38100" dir="2700000" algn="tl">
                    <a:srgbClr val="C0C0C0"/>
                  </a:outerShdw>
                </a:effectLst>
              </a:rPr>
              <a:t>“ </a:t>
            </a:r>
            <a:r>
              <a:rPr lang="he-IL" b="1" smtClean="0">
                <a:solidFill>
                  <a:srgbClr val="ED7D31"/>
                </a:solidFill>
                <a:effectLst>
                  <a:outerShdw blurRad="38100" dist="38100" dir="2700000" algn="tl">
                    <a:srgbClr val="C0C0C0"/>
                  </a:outerShdw>
                </a:effectLst>
              </a:rPr>
              <a:t>אני מגדל כלבים כבר 30 שנה אני לא זקוק לדנא כדי לדעת מי האבא</a:t>
            </a:r>
            <a:r>
              <a:rPr lang="en-US" b="1" smtClean="0">
                <a:solidFill>
                  <a:srgbClr val="ED7D31"/>
                </a:solidFill>
                <a:effectLst>
                  <a:outerShdw blurRad="38100" dist="38100" dir="2700000" algn="tl">
                    <a:srgbClr val="C0C0C0"/>
                  </a:outerShdw>
                </a:effectLst>
              </a:rPr>
              <a:t>“</a:t>
            </a:r>
            <a:endParaRPr lang="en-US" b="1" dirty="0">
              <a:solidFill>
                <a:srgbClr val="ED7D31"/>
              </a:solidFill>
              <a:effectLst>
                <a:outerShdw blurRad="38100" dist="38100" dir="2700000" algn="tl">
                  <a:srgbClr val="C0C0C0"/>
                </a:outerShdw>
              </a:effectLst>
            </a:endParaRPr>
          </a:p>
        </p:txBody>
      </p:sp>
      <p:sp>
        <p:nvSpPr>
          <p:cNvPr id="10" name="TextBox 9"/>
          <p:cNvSpPr txBox="1"/>
          <p:nvPr/>
        </p:nvSpPr>
        <p:spPr>
          <a:xfrm>
            <a:off x="1712473" y="127219"/>
            <a:ext cx="9001861" cy="646331"/>
          </a:xfrm>
          <a:prstGeom prst="rect">
            <a:avLst/>
          </a:prstGeom>
          <a:noFill/>
        </p:spPr>
        <p:txBody>
          <a:bodyPr wrap="square" rtlCol="0">
            <a:spAutoFit/>
          </a:bodyPr>
          <a:lstStyle/>
          <a:p>
            <a:pPr algn="ctr" defTabSz="457200" rtl="0"/>
            <a:r>
              <a:rPr lang="en-AU" sz="3600" b="1">
                <a:solidFill>
                  <a:srgbClr val="00B050"/>
                </a:solidFill>
              </a:rPr>
              <a:t>	</a:t>
            </a:r>
            <a:r>
              <a:rPr lang="he-IL" sz="3600" b="1" smtClean="0">
                <a:solidFill>
                  <a:srgbClr val="00B050"/>
                </a:solidFill>
              </a:rPr>
              <a:t>שאלת המגדל הנפוצה: למה אני צריך את זה?</a:t>
            </a:r>
            <a:endParaRPr lang="en-AU" sz="3600" b="1" dirty="0">
              <a:solidFill>
                <a:srgbClr val="00B050"/>
              </a:solidFill>
            </a:endParaRPr>
          </a:p>
        </p:txBody>
      </p:sp>
      <p:sp>
        <p:nvSpPr>
          <p:cNvPr id="8" name="TextBox 7"/>
          <p:cNvSpPr txBox="1"/>
          <p:nvPr/>
        </p:nvSpPr>
        <p:spPr>
          <a:xfrm>
            <a:off x="1844572" y="5482334"/>
            <a:ext cx="8519810" cy="707886"/>
          </a:xfrm>
          <a:prstGeom prst="rect">
            <a:avLst/>
          </a:prstGeom>
          <a:noFill/>
        </p:spPr>
        <p:txBody>
          <a:bodyPr wrap="square" rtlCol="0">
            <a:spAutoFit/>
          </a:bodyPr>
          <a:lstStyle/>
          <a:p>
            <a:pPr algn="ctr" defTabSz="457200" rtl="0"/>
            <a:r>
              <a:rPr lang="he-IL" sz="2000" smtClean="0">
                <a:solidFill>
                  <a:prstClr val="black"/>
                </a:solidFill>
              </a:rPr>
              <a:t>פרופיל הדנ"א משמש אותנו כהוכחה החד משמעית להורות, ישמש אותנו בהרבעה עם יותר מזכר אחד, בהזרעות ועוד יישומים שונים</a:t>
            </a:r>
            <a:endParaRPr lang="en-AU" sz="2000" dirty="0">
              <a:solidFill>
                <a:srgbClr val="FF0000"/>
              </a:solidFill>
            </a:endParaRPr>
          </a:p>
        </p:txBody>
      </p:sp>
    </p:spTree>
    <p:extLst>
      <p:ext uri="{BB962C8B-B14F-4D97-AF65-F5344CB8AC3E}">
        <p14:creationId xmlns:p14="http://schemas.microsoft.com/office/powerpoint/2010/main" val="1364672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left)">
                                      <p:cBhvr>
                                        <p:cTn id="7" dur="1000"/>
                                        <p:tgtEl>
                                          <p:spTgt spid="13315"/>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wipe(left)">
                                      <p:cBhvr>
                                        <p:cTn id="12" dur="1000"/>
                                        <p:tgtEl>
                                          <p:spTgt spid="133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1331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DSCN086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110" y="123025"/>
            <a:ext cx="8748712" cy="6561137"/>
          </a:xfrm>
          <a:prstGeom prst="rect">
            <a:avLst/>
          </a:prstGeom>
          <a:noFill/>
          <a:extLst>
            <a:ext uri="{909E8E84-426E-40DD-AFC4-6F175D3DCCD1}">
              <a14:hiddenFill xmlns:a14="http://schemas.microsoft.com/office/drawing/2010/main">
                <a:solidFill>
                  <a:srgbClr val="FFFFFF"/>
                </a:solidFill>
              </a14:hiddenFill>
            </a:ext>
          </a:extLst>
        </p:spPr>
      </p:pic>
      <p:sp>
        <p:nvSpPr>
          <p:cNvPr id="107522" name="Rectangle 2"/>
          <p:cNvSpPr>
            <a:spLocks noGrp="1" noChangeArrowheads="1"/>
          </p:cNvSpPr>
          <p:nvPr>
            <p:ph type="title"/>
          </p:nvPr>
        </p:nvSpPr>
        <p:spPr>
          <a:xfrm>
            <a:off x="1981200" y="-7686"/>
            <a:ext cx="8229600" cy="1143000"/>
          </a:xfrm>
        </p:spPr>
        <p:txBody>
          <a:bodyPr>
            <a:normAutofit fontScale="90000"/>
          </a:bodyPr>
          <a:lstStyle/>
          <a:p>
            <a:r>
              <a:rPr lang="he-IL" b="1" smtClean="0">
                <a:solidFill>
                  <a:srgbClr val="FF0000"/>
                </a:solidFill>
              </a:rPr>
              <a:t>ע"פ סקר של </a:t>
            </a:r>
            <a:r>
              <a:rPr lang="en-US" b="1" smtClean="0">
                <a:solidFill>
                  <a:srgbClr val="FF0000"/>
                </a:solidFill>
              </a:rPr>
              <a:t>AKC</a:t>
            </a:r>
            <a:r>
              <a:rPr lang="he-IL" b="1" smtClean="0">
                <a:solidFill>
                  <a:srgbClr val="FF0000"/>
                </a:solidFill>
              </a:rPr>
              <a:t> שיעור הטעות בזהות האב עומד על 10%, ההשלכות...</a:t>
            </a:r>
            <a:endParaRPr lang="en-US" b="1" dirty="0">
              <a:solidFill>
                <a:srgbClr val="FF0000"/>
              </a:solidFill>
            </a:endParaRPr>
          </a:p>
        </p:txBody>
      </p:sp>
      <p:sp>
        <p:nvSpPr>
          <p:cNvPr id="107525" name="Text Box 5"/>
          <p:cNvSpPr txBox="1">
            <a:spLocks noChangeArrowheads="1"/>
          </p:cNvSpPr>
          <p:nvPr/>
        </p:nvSpPr>
        <p:spPr bwMode="auto">
          <a:xfrm>
            <a:off x="4021175" y="3276669"/>
            <a:ext cx="3743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e-IL" sz="2800" b="1" smtClean="0"/>
              <a:t>1000 כלבים בתערוכה</a:t>
            </a:r>
            <a:endParaRPr lang="en-US" sz="2800" b="1" dirty="0"/>
          </a:p>
        </p:txBody>
      </p:sp>
      <p:grpSp>
        <p:nvGrpSpPr>
          <p:cNvPr id="2" name="Group 10"/>
          <p:cNvGrpSpPr>
            <a:grpSpLocks/>
          </p:cNvGrpSpPr>
          <p:nvPr/>
        </p:nvGrpSpPr>
        <p:grpSpPr bwMode="auto">
          <a:xfrm>
            <a:off x="3403435" y="3742681"/>
            <a:ext cx="4321175" cy="885825"/>
            <a:chOff x="1306" y="2624"/>
            <a:chExt cx="2177" cy="558"/>
          </a:xfrm>
        </p:grpSpPr>
        <p:sp>
          <p:nvSpPr>
            <p:cNvPr id="107526" name="Text Box 6"/>
            <p:cNvSpPr txBox="1">
              <a:spLocks noChangeArrowheads="1"/>
            </p:cNvSpPr>
            <p:nvPr/>
          </p:nvSpPr>
          <p:spPr bwMode="auto">
            <a:xfrm>
              <a:off x="1306" y="2852"/>
              <a:ext cx="217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e-IL" sz="2800" b="1" smtClean="0"/>
                <a:t>100 אבות מוטעים</a:t>
              </a:r>
              <a:endParaRPr lang="en-US" sz="2800" b="1" dirty="0"/>
            </a:p>
          </p:txBody>
        </p:sp>
        <p:sp>
          <p:nvSpPr>
            <p:cNvPr id="107528" name="Line 8"/>
            <p:cNvSpPr>
              <a:spLocks noChangeShapeType="1"/>
            </p:cNvSpPr>
            <p:nvPr/>
          </p:nvSpPr>
          <p:spPr bwMode="auto">
            <a:xfrm>
              <a:off x="2139" y="2624"/>
              <a:ext cx="0" cy="27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grpSp>
      <p:grpSp>
        <p:nvGrpSpPr>
          <p:cNvPr id="3" name="Group 11"/>
          <p:cNvGrpSpPr>
            <a:grpSpLocks/>
          </p:cNvGrpSpPr>
          <p:nvPr/>
        </p:nvGrpSpPr>
        <p:grpSpPr bwMode="auto">
          <a:xfrm>
            <a:off x="2972707" y="4509133"/>
            <a:ext cx="4751388" cy="881063"/>
            <a:chOff x="991" y="2932"/>
            <a:chExt cx="2449" cy="555"/>
          </a:xfrm>
        </p:grpSpPr>
        <p:sp>
          <p:nvSpPr>
            <p:cNvPr id="107527" name="Text Box 7"/>
            <p:cNvSpPr txBox="1">
              <a:spLocks noChangeArrowheads="1"/>
            </p:cNvSpPr>
            <p:nvPr/>
          </p:nvSpPr>
          <p:spPr bwMode="auto">
            <a:xfrm>
              <a:off x="991" y="3157"/>
              <a:ext cx="244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e-IL" sz="2800" b="1" smtClean="0"/>
                <a:t>200 בדור הבא</a:t>
              </a:r>
              <a:endParaRPr lang="en-US" sz="2800" b="1" dirty="0"/>
            </a:p>
          </p:txBody>
        </p:sp>
        <p:sp>
          <p:nvSpPr>
            <p:cNvPr id="107529" name="Line 9"/>
            <p:cNvSpPr>
              <a:spLocks noChangeShapeType="1"/>
            </p:cNvSpPr>
            <p:nvPr/>
          </p:nvSpPr>
          <p:spPr bwMode="auto">
            <a:xfrm>
              <a:off x="2065" y="2932"/>
              <a:ext cx="0" cy="27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grpSp>
      <p:grpSp>
        <p:nvGrpSpPr>
          <p:cNvPr id="11" name="Group 11"/>
          <p:cNvGrpSpPr>
            <a:grpSpLocks/>
          </p:cNvGrpSpPr>
          <p:nvPr/>
        </p:nvGrpSpPr>
        <p:grpSpPr bwMode="auto">
          <a:xfrm>
            <a:off x="1846301" y="5314980"/>
            <a:ext cx="5878606" cy="911227"/>
            <a:chOff x="597" y="2860"/>
            <a:chExt cx="3030" cy="574"/>
          </a:xfrm>
        </p:grpSpPr>
        <p:sp>
          <p:nvSpPr>
            <p:cNvPr id="12" name="Text Box 7"/>
            <p:cNvSpPr txBox="1">
              <a:spLocks noChangeArrowheads="1"/>
            </p:cNvSpPr>
            <p:nvPr/>
          </p:nvSpPr>
          <p:spPr bwMode="auto">
            <a:xfrm>
              <a:off x="597" y="3104"/>
              <a:ext cx="303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e-IL" sz="2800" b="1" smtClean="0"/>
                <a:t>400 בדור שאחריו</a:t>
              </a:r>
              <a:endParaRPr lang="en-US" sz="2800" b="1" dirty="0"/>
            </a:p>
          </p:txBody>
        </p:sp>
        <p:sp>
          <p:nvSpPr>
            <p:cNvPr id="13" name="Line 9"/>
            <p:cNvSpPr>
              <a:spLocks noChangeShapeType="1"/>
            </p:cNvSpPr>
            <p:nvPr/>
          </p:nvSpPr>
          <p:spPr bwMode="auto">
            <a:xfrm>
              <a:off x="2264" y="2860"/>
              <a:ext cx="0" cy="27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grpSp>
      <p:sp>
        <p:nvSpPr>
          <p:cNvPr id="14" name="TextBox 13"/>
          <p:cNvSpPr txBox="1"/>
          <p:nvPr/>
        </p:nvSpPr>
        <p:spPr>
          <a:xfrm>
            <a:off x="8249300" y="4401239"/>
            <a:ext cx="1972711" cy="1015663"/>
          </a:xfrm>
          <a:prstGeom prst="rect">
            <a:avLst/>
          </a:prstGeom>
          <a:noFill/>
        </p:spPr>
        <p:txBody>
          <a:bodyPr wrap="square" rtlCol="0">
            <a:spAutoFit/>
          </a:bodyPr>
          <a:lstStyle/>
          <a:p>
            <a:pPr algn="ctr"/>
            <a:r>
              <a:rPr lang="en-AU" sz="6000" b="1" dirty="0">
                <a:solidFill>
                  <a:srgbClr val="FF0000"/>
                </a:solidFill>
              </a:rPr>
              <a:t>40% </a:t>
            </a:r>
          </a:p>
        </p:txBody>
      </p:sp>
    </p:spTree>
    <p:extLst>
      <p:ext uri="{BB962C8B-B14F-4D97-AF65-F5344CB8AC3E}">
        <p14:creationId xmlns:p14="http://schemas.microsoft.com/office/powerpoint/2010/main" val="154474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wipe(left)">
                                      <p:cBhvr>
                                        <p:cTn id="7" dur="2000"/>
                                        <p:tgtEl>
                                          <p:spTgt spid="1075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5186" y="546474"/>
            <a:ext cx="8157942" cy="461665"/>
          </a:xfrm>
          <a:prstGeom prst="rect">
            <a:avLst/>
          </a:prstGeom>
          <a:noFill/>
        </p:spPr>
        <p:txBody>
          <a:bodyPr wrap="square" rtlCol="0">
            <a:spAutoFit/>
          </a:bodyPr>
          <a:lstStyle/>
          <a:p>
            <a:r>
              <a:rPr lang="he-IL" sz="2400" b="1" smtClean="0"/>
              <a:t>אז... למען הסדר הטוב, הרישום המדוייק עומד על כ- 90%</a:t>
            </a:r>
            <a:endParaRPr lang="en-AU" sz="2400" b="1" dirty="0"/>
          </a:p>
        </p:txBody>
      </p:sp>
      <p:sp>
        <p:nvSpPr>
          <p:cNvPr id="3" name="TextBox 2"/>
          <p:cNvSpPr txBox="1"/>
          <p:nvPr/>
        </p:nvSpPr>
        <p:spPr>
          <a:xfrm>
            <a:off x="2009165" y="1830180"/>
            <a:ext cx="8046975" cy="830997"/>
          </a:xfrm>
          <a:prstGeom prst="rect">
            <a:avLst/>
          </a:prstGeom>
          <a:noFill/>
        </p:spPr>
        <p:txBody>
          <a:bodyPr wrap="square" rtlCol="0">
            <a:spAutoFit/>
          </a:bodyPr>
          <a:lstStyle/>
          <a:p>
            <a:r>
              <a:rPr lang="he-IL" sz="2400" b="1" smtClean="0"/>
              <a:t>אבל- בדיוק הרישום הזה ותיעוד השושלת הם המבדילים אתכם מהכלבנות הלא מתועדת, אותה פיסת נייר, תעודת היוחסין</a:t>
            </a:r>
            <a:endParaRPr lang="en-AU" sz="2400" b="1" dirty="0"/>
          </a:p>
        </p:txBody>
      </p:sp>
      <p:sp>
        <p:nvSpPr>
          <p:cNvPr id="4" name="TextBox 3"/>
          <p:cNvSpPr txBox="1"/>
          <p:nvPr/>
        </p:nvSpPr>
        <p:spPr>
          <a:xfrm>
            <a:off x="1159240" y="3461479"/>
            <a:ext cx="8453856" cy="461665"/>
          </a:xfrm>
          <a:prstGeom prst="rect">
            <a:avLst/>
          </a:prstGeom>
          <a:noFill/>
        </p:spPr>
        <p:txBody>
          <a:bodyPr wrap="square" rtlCol="0">
            <a:spAutoFit/>
          </a:bodyPr>
          <a:lstStyle/>
          <a:p>
            <a:r>
              <a:rPr lang="he-IL" sz="2400" b="1" smtClean="0">
                <a:solidFill>
                  <a:srgbClr val="FF0000"/>
                </a:solidFill>
              </a:rPr>
              <a:t>טעויות יכולות לקרות והן קורות, אם במתכוון ואם לא.</a:t>
            </a:r>
            <a:endParaRPr lang="en-AU" sz="2400" b="1" dirty="0"/>
          </a:p>
        </p:txBody>
      </p:sp>
      <p:sp>
        <p:nvSpPr>
          <p:cNvPr id="5" name="TextBox 4"/>
          <p:cNvSpPr txBox="1"/>
          <p:nvPr/>
        </p:nvSpPr>
        <p:spPr>
          <a:xfrm>
            <a:off x="2023261" y="4631307"/>
            <a:ext cx="7643866" cy="830997"/>
          </a:xfrm>
          <a:prstGeom prst="rect">
            <a:avLst/>
          </a:prstGeom>
          <a:noFill/>
        </p:spPr>
        <p:txBody>
          <a:bodyPr wrap="square" rtlCol="0">
            <a:spAutoFit/>
          </a:bodyPr>
          <a:lstStyle/>
          <a:p>
            <a:r>
              <a:rPr lang="he-IL" sz="2400" b="1" smtClean="0"/>
              <a:t>בדיקת הדנ"א איננה חיסון משושה הניתן תקופתית, היא מבוצעת פעם אחת בחייו של הכלב.</a:t>
            </a:r>
            <a:endParaRPr lang="en-AU" sz="2400" b="1" dirty="0"/>
          </a:p>
        </p:txBody>
      </p:sp>
    </p:spTree>
    <p:extLst>
      <p:ext uri="{BB962C8B-B14F-4D97-AF65-F5344CB8AC3E}">
        <p14:creationId xmlns:p14="http://schemas.microsoft.com/office/powerpoint/2010/main" val="3299588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89075" y="1562847"/>
            <a:ext cx="8162248" cy="923330"/>
          </a:xfrm>
          <a:prstGeom prst="rect">
            <a:avLst/>
          </a:prstGeom>
        </p:spPr>
        <p:txBody>
          <a:bodyPr wrap="square">
            <a:spAutoFit/>
          </a:bodyPr>
          <a:lstStyle/>
          <a:p>
            <a:r>
              <a:rPr lang="en-US" i="1" dirty="0"/>
              <a:t>“Due to increased problems surrounding litter registrations </a:t>
            </a:r>
            <a:r>
              <a:rPr lang="en-US" i="1"/>
              <a:t>and </a:t>
            </a:r>
            <a:r>
              <a:rPr lang="en-US" b="1" i="1" smtClean="0"/>
              <a:t>variouvs </a:t>
            </a:r>
            <a:r>
              <a:rPr lang="en-US" b="1" i="1" dirty="0"/>
              <a:t>health matters</a:t>
            </a:r>
            <a:r>
              <a:rPr lang="en-US" i="1" dirty="0"/>
              <a:t>, the Board of Dogs Queensland has recently moved to implement a </a:t>
            </a:r>
            <a:r>
              <a:rPr lang="en-US" b="1" i="1" dirty="0">
                <a:solidFill>
                  <a:srgbClr val="FF0000"/>
                </a:solidFill>
              </a:rPr>
              <a:t>compulsory</a:t>
            </a:r>
            <a:r>
              <a:rPr lang="en-US" i="1" dirty="0"/>
              <a:t> DNA profiling system for all breeds. </a:t>
            </a:r>
          </a:p>
        </p:txBody>
      </p:sp>
      <p:sp>
        <p:nvSpPr>
          <p:cNvPr id="7" name="Rectangle 6"/>
          <p:cNvSpPr/>
          <p:nvPr/>
        </p:nvSpPr>
        <p:spPr>
          <a:xfrm>
            <a:off x="2170151" y="2859798"/>
            <a:ext cx="8132582" cy="646331"/>
          </a:xfrm>
          <a:prstGeom prst="rect">
            <a:avLst/>
          </a:prstGeom>
        </p:spPr>
        <p:txBody>
          <a:bodyPr wrap="square">
            <a:spAutoFit/>
          </a:bodyPr>
          <a:lstStyle/>
          <a:p>
            <a:pPr algn="ctr"/>
            <a:r>
              <a:rPr lang="en-US" i="1" dirty="0">
                <a:solidFill>
                  <a:srgbClr val="FF0000"/>
                </a:solidFill>
              </a:rPr>
              <a:t>From 1 January 2018, all litter registrations lodged must be accompanied with a DNA profile for parentage. </a:t>
            </a:r>
            <a:endParaRPr lang="en-AU" i="1" dirty="0">
              <a:solidFill>
                <a:srgbClr val="FF0000"/>
              </a:solidFill>
            </a:endParaRPr>
          </a:p>
        </p:txBody>
      </p:sp>
      <p:pic>
        <p:nvPicPr>
          <p:cNvPr id="9" name="Picture 8"/>
          <p:cNvPicPr>
            <a:picLocks noChangeAspect="1"/>
          </p:cNvPicPr>
          <p:nvPr/>
        </p:nvPicPr>
        <p:blipFill>
          <a:blip r:embed="rId2"/>
          <a:stretch>
            <a:fillRect/>
          </a:stretch>
        </p:blipFill>
        <p:spPr>
          <a:xfrm>
            <a:off x="5125615" y="123290"/>
            <a:ext cx="2286000" cy="1117600"/>
          </a:xfrm>
          <a:prstGeom prst="rect">
            <a:avLst/>
          </a:prstGeom>
        </p:spPr>
      </p:pic>
      <p:pic>
        <p:nvPicPr>
          <p:cNvPr id="10" name="Picture 9"/>
          <p:cNvPicPr>
            <a:picLocks noChangeAspect="1"/>
          </p:cNvPicPr>
          <p:nvPr/>
        </p:nvPicPr>
        <p:blipFill>
          <a:blip r:embed="rId3"/>
          <a:stretch>
            <a:fillRect/>
          </a:stretch>
        </p:blipFill>
        <p:spPr>
          <a:xfrm>
            <a:off x="8948023" y="171264"/>
            <a:ext cx="1003300" cy="1041400"/>
          </a:xfrm>
          <a:prstGeom prst="rect">
            <a:avLst/>
          </a:prstGeom>
        </p:spPr>
      </p:pic>
      <p:pic>
        <p:nvPicPr>
          <p:cNvPr id="12" name="Picture 11" descr="Screen Shot 2018-03-17 at 10.46.59 am.png"/>
          <p:cNvPicPr>
            <a:picLocks noChangeAspect="1"/>
          </p:cNvPicPr>
          <p:nvPr/>
        </p:nvPicPr>
        <p:blipFill>
          <a:blip r:embed="rId4"/>
          <a:stretch>
            <a:fillRect/>
          </a:stretch>
        </p:blipFill>
        <p:spPr>
          <a:xfrm>
            <a:off x="2464232" y="1"/>
            <a:ext cx="1351825" cy="1370865"/>
          </a:xfrm>
          <a:prstGeom prst="rect">
            <a:avLst/>
          </a:prstGeom>
        </p:spPr>
      </p:pic>
      <p:pic>
        <p:nvPicPr>
          <p:cNvPr id="14" name="Picture 13"/>
          <p:cNvPicPr>
            <a:picLocks noChangeAspect="1"/>
          </p:cNvPicPr>
          <p:nvPr/>
        </p:nvPicPr>
        <p:blipFill>
          <a:blip r:embed="rId5"/>
          <a:stretch>
            <a:fillRect/>
          </a:stretch>
        </p:blipFill>
        <p:spPr>
          <a:xfrm>
            <a:off x="4120321" y="5030228"/>
            <a:ext cx="4084580" cy="1753799"/>
          </a:xfrm>
          <a:prstGeom prst="rect">
            <a:avLst/>
          </a:prstGeom>
        </p:spPr>
      </p:pic>
      <p:pic>
        <p:nvPicPr>
          <p:cNvPr id="15" name="Picture 14" descr="Screen Shot 2018-03-17 at 10.55.17 am.png"/>
          <p:cNvPicPr>
            <a:picLocks noChangeAspect="1"/>
          </p:cNvPicPr>
          <p:nvPr/>
        </p:nvPicPr>
        <p:blipFill>
          <a:blip r:embed="rId6"/>
          <a:stretch>
            <a:fillRect/>
          </a:stretch>
        </p:blipFill>
        <p:spPr>
          <a:xfrm>
            <a:off x="1843937" y="5260014"/>
            <a:ext cx="1899402" cy="1263888"/>
          </a:xfrm>
          <a:prstGeom prst="rect">
            <a:avLst/>
          </a:prstGeom>
        </p:spPr>
      </p:pic>
      <p:pic>
        <p:nvPicPr>
          <p:cNvPr id="16" name="Picture 15" descr="Screen Shot 2018-03-17 at 10.56.08 am.png"/>
          <p:cNvPicPr>
            <a:picLocks noChangeAspect="1"/>
          </p:cNvPicPr>
          <p:nvPr/>
        </p:nvPicPr>
        <p:blipFill>
          <a:blip r:embed="rId7"/>
          <a:stretch>
            <a:fillRect/>
          </a:stretch>
        </p:blipFill>
        <p:spPr>
          <a:xfrm>
            <a:off x="8352058" y="5310841"/>
            <a:ext cx="2254292" cy="985367"/>
          </a:xfrm>
          <a:prstGeom prst="rect">
            <a:avLst/>
          </a:prstGeom>
        </p:spPr>
      </p:pic>
      <p:sp>
        <p:nvSpPr>
          <p:cNvPr id="2" name="TextBox 1"/>
          <p:cNvSpPr txBox="1"/>
          <p:nvPr/>
        </p:nvSpPr>
        <p:spPr>
          <a:xfrm>
            <a:off x="1378424" y="4159775"/>
            <a:ext cx="8572899" cy="677108"/>
          </a:xfrm>
          <a:prstGeom prst="rect">
            <a:avLst/>
          </a:prstGeom>
          <a:noFill/>
        </p:spPr>
        <p:txBody>
          <a:bodyPr wrap="square" rtlCol="1">
            <a:spAutoFit/>
          </a:bodyPr>
          <a:lstStyle/>
          <a:p>
            <a:r>
              <a:rPr lang="he-IL" smtClean="0"/>
              <a:t>גישה חדשה זו תסייע בהגנה על חברי המועדון, הקונה ועל מאגר המידע של שושלת הכלבים, יסייע גם בהכחדת מחלות גנטיות. </a:t>
            </a:r>
            <a:r>
              <a:rPr lang="he-IL" sz="2000" smtClean="0">
                <a:solidFill>
                  <a:srgbClr val="FF0000"/>
                </a:solidFill>
              </a:rPr>
              <a:t>וגם...</a:t>
            </a:r>
            <a:endParaRPr lang="he-IL">
              <a:solidFill>
                <a:srgbClr val="FF0000"/>
              </a:solidFill>
            </a:endParaRPr>
          </a:p>
        </p:txBody>
      </p:sp>
    </p:spTree>
    <p:extLst>
      <p:ext uri="{BB962C8B-B14F-4D97-AF65-F5344CB8AC3E}">
        <p14:creationId xmlns:p14="http://schemas.microsoft.com/office/powerpoint/2010/main" val="273463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006" y="887190"/>
            <a:ext cx="7874758" cy="3934917"/>
          </a:xfrm>
          <a:prstGeom prst="rect">
            <a:avLst/>
          </a:prstGeom>
        </p:spPr>
      </p:pic>
      <p:sp>
        <p:nvSpPr>
          <p:cNvPr id="3" name="TextBox 2"/>
          <p:cNvSpPr txBox="1"/>
          <p:nvPr/>
        </p:nvSpPr>
        <p:spPr>
          <a:xfrm>
            <a:off x="3002509" y="341195"/>
            <a:ext cx="4790364" cy="369332"/>
          </a:xfrm>
          <a:prstGeom prst="rect">
            <a:avLst/>
          </a:prstGeom>
          <a:noFill/>
        </p:spPr>
        <p:txBody>
          <a:bodyPr wrap="square" rtlCol="1">
            <a:spAutoFit/>
          </a:bodyPr>
          <a:lstStyle/>
          <a:p>
            <a:r>
              <a:rPr lang="he-IL" smtClean="0"/>
              <a:t>האלגוריתם להתאמה מירבית (בפיתוח)</a:t>
            </a:r>
            <a:endParaRPr lang="he-IL"/>
          </a:p>
        </p:txBody>
      </p:sp>
      <p:sp>
        <p:nvSpPr>
          <p:cNvPr id="4" name="TextBox 3"/>
          <p:cNvSpPr txBox="1"/>
          <p:nvPr/>
        </p:nvSpPr>
        <p:spPr>
          <a:xfrm>
            <a:off x="2729553" y="5103674"/>
            <a:ext cx="6701050" cy="1754326"/>
          </a:xfrm>
          <a:prstGeom prst="rect">
            <a:avLst/>
          </a:prstGeom>
          <a:noFill/>
        </p:spPr>
        <p:txBody>
          <a:bodyPr wrap="square" rtlCol="1">
            <a:spAutoFit/>
          </a:bodyPr>
          <a:lstStyle/>
          <a:p>
            <a:pPr marL="285750" indent="-285750">
              <a:buFont typeface="Arial" panose="020B0604020202020204" pitchFamily="34" charset="0"/>
              <a:buChar char="•"/>
            </a:pPr>
            <a:r>
              <a:rPr lang="he-IL" smtClean="0"/>
              <a:t>שלב א': הזנה של מזהה דנא זכר ונקבה תספק מידע לגבי רמת ההתאמה לזיווג מבחינת קרבה.</a:t>
            </a:r>
          </a:p>
          <a:p>
            <a:pPr marL="285750" indent="-285750">
              <a:buFont typeface="Arial" panose="020B0604020202020204" pitchFamily="34" charset="0"/>
              <a:buChar char="•"/>
            </a:pPr>
            <a:r>
              <a:rPr lang="he-IL" smtClean="0"/>
              <a:t>שלב ב': בחינת ההתאמה מבחינת מחלות גנטיות</a:t>
            </a:r>
          </a:p>
          <a:p>
            <a:pPr marL="285750" indent="-285750">
              <a:buFont typeface="Arial" panose="020B0604020202020204" pitchFamily="34" charset="0"/>
              <a:buChar char="•"/>
            </a:pPr>
            <a:r>
              <a:rPr lang="he-IL" smtClean="0"/>
              <a:t>שלב ג': בחינת התאמה מבחינת מאפיינים התנהגותיים, בשלב זה נאסף מידע המבוסס על שאלונים ובהמשך הדרך ישוייכו על בסיס מחקר נוקלאוטידים המופיעים בדפוסי התנהגות חוזרים.</a:t>
            </a:r>
            <a:endParaRPr lang="he-IL"/>
          </a:p>
        </p:txBody>
      </p:sp>
    </p:spTree>
    <p:extLst>
      <p:ext uri="{BB962C8B-B14F-4D97-AF65-F5344CB8AC3E}">
        <p14:creationId xmlns:p14="http://schemas.microsoft.com/office/powerpoint/2010/main" val="3119515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866" y="0"/>
            <a:ext cx="6376316" cy="6858000"/>
          </a:xfrm>
          <a:prstGeom prst="rect">
            <a:avLst/>
          </a:prstGeom>
        </p:spPr>
      </p:pic>
    </p:spTree>
    <p:extLst>
      <p:ext uri="{BB962C8B-B14F-4D97-AF65-F5344CB8AC3E}">
        <p14:creationId xmlns:p14="http://schemas.microsoft.com/office/powerpoint/2010/main" val="92043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9906" y="232402"/>
            <a:ext cx="2244589" cy="1323439"/>
          </a:xfrm>
          <a:prstGeom prst="rect">
            <a:avLst/>
          </a:prstGeom>
          <a:noFill/>
        </p:spPr>
        <p:txBody>
          <a:bodyPr wrap="none" rtlCol="0">
            <a:spAutoFit/>
          </a:bodyPr>
          <a:lstStyle/>
          <a:p>
            <a:r>
              <a:rPr lang="he-IL" sz="4000" smtClean="0">
                <a:solidFill>
                  <a:srgbClr val="800000"/>
                </a:solidFill>
              </a:rPr>
              <a:t>מילה על...</a:t>
            </a:r>
          </a:p>
          <a:p>
            <a:endParaRPr lang="en-AU" sz="4000" dirty="0">
              <a:solidFill>
                <a:srgbClr val="800000"/>
              </a:solidFill>
            </a:endParaRPr>
          </a:p>
        </p:txBody>
      </p:sp>
      <p:sp>
        <p:nvSpPr>
          <p:cNvPr id="3" name="TextBox 2"/>
          <p:cNvSpPr txBox="1"/>
          <p:nvPr/>
        </p:nvSpPr>
        <p:spPr>
          <a:xfrm>
            <a:off x="1707187" y="1294012"/>
            <a:ext cx="8670771" cy="646331"/>
          </a:xfrm>
          <a:prstGeom prst="rect">
            <a:avLst/>
          </a:prstGeom>
          <a:noFill/>
        </p:spPr>
        <p:txBody>
          <a:bodyPr wrap="square" rtlCol="0">
            <a:spAutoFit/>
          </a:bodyPr>
          <a:lstStyle/>
          <a:p>
            <a:r>
              <a:rPr lang="en-AU" dirty="0"/>
              <a:t>ISAG set standards and recommendations for </a:t>
            </a:r>
            <a:r>
              <a:rPr lang="en-AU" b="1" dirty="0">
                <a:solidFill>
                  <a:srgbClr val="15A53E"/>
                </a:solidFill>
              </a:rPr>
              <a:t>quality</a:t>
            </a:r>
            <a:r>
              <a:rPr lang="en-AU" dirty="0"/>
              <a:t> testing of the identification (parentage) of animals (dogs, cat, cattle, sheep, pigs, chickens etc) </a:t>
            </a:r>
          </a:p>
        </p:txBody>
      </p:sp>
      <p:sp>
        <p:nvSpPr>
          <p:cNvPr id="4" name="TextBox 3"/>
          <p:cNvSpPr txBox="1"/>
          <p:nvPr/>
        </p:nvSpPr>
        <p:spPr>
          <a:xfrm>
            <a:off x="1994430" y="2122353"/>
            <a:ext cx="2600584" cy="369332"/>
          </a:xfrm>
          <a:prstGeom prst="rect">
            <a:avLst/>
          </a:prstGeom>
          <a:noFill/>
        </p:spPr>
        <p:txBody>
          <a:bodyPr wrap="none" rtlCol="0">
            <a:spAutoFit/>
          </a:bodyPr>
          <a:lstStyle/>
          <a:p>
            <a:r>
              <a:rPr lang="en-AU" dirty="0"/>
              <a:t>It is </a:t>
            </a:r>
            <a:r>
              <a:rPr lang="en-AU" b="1" dirty="0">
                <a:solidFill>
                  <a:srgbClr val="FF0000"/>
                </a:solidFill>
              </a:rPr>
              <a:t>not</a:t>
            </a:r>
            <a:r>
              <a:rPr lang="en-AU" dirty="0"/>
              <a:t> a regulatory body</a:t>
            </a:r>
          </a:p>
        </p:txBody>
      </p:sp>
      <p:sp>
        <p:nvSpPr>
          <p:cNvPr id="5" name="TextBox 4"/>
          <p:cNvSpPr txBox="1"/>
          <p:nvPr/>
        </p:nvSpPr>
        <p:spPr>
          <a:xfrm>
            <a:off x="2495835" y="2696624"/>
            <a:ext cx="8269508" cy="369332"/>
          </a:xfrm>
          <a:prstGeom prst="rect">
            <a:avLst/>
          </a:prstGeom>
          <a:noFill/>
        </p:spPr>
        <p:txBody>
          <a:bodyPr wrap="none" rtlCol="0">
            <a:spAutoFit/>
          </a:bodyPr>
          <a:lstStyle/>
          <a:p>
            <a:r>
              <a:rPr lang="en-AU" dirty="0"/>
              <a:t>There are multiple ISAG identification panels – e.g. SNP and microsatellites technology</a:t>
            </a:r>
          </a:p>
        </p:txBody>
      </p:sp>
      <p:sp>
        <p:nvSpPr>
          <p:cNvPr id="6" name="TextBox 5"/>
          <p:cNvSpPr txBox="1"/>
          <p:nvPr/>
        </p:nvSpPr>
        <p:spPr>
          <a:xfrm>
            <a:off x="1837055" y="3264867"/>
            <a:ext cx="8637984" cy="1015663"/>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AU" sz="2000" b="1" dirty="0"/>
              <a:t>Different laboratories may use different platforms to run ISAG markets and hence there is </a:t>
            </a:r>
            <a:r>
              <a:rPr lang="en-AU" sz="2000" b="1" dirty="0">
                <a:solidFill>
                  <a:srgbClr val="FF0000"/>
                </a:solidFill>
              </a:rPr>
              <a:t>variations between labs that makes it difficult to make direct comparison between ALL laboratories</a:t>
            </a:r>
          </a:p>
        </p:txBody>
      </p:sp>
      <p:sp>
        <p:nvSpPr>
          <p:cNvPr id="7" name="TextBox 6"/>
          <p:cNvSpPr txBox="1"/>
          <p:nvPr/>
        </p:nvSpPr>
        <p:spPr>
          <a:xfrm>
            <a:off x="1762409" y="4502773"/>
            <a:ext cx="8663623" cy="1477328"/>
          </a:xfrm>
          <a:prstGeom prst="rect">
            <a:avLst/>
          </a:prstGeom>
          <a:noFill/>
        </p:spPr>
        <p:txBody>
          <a:bodyPr wrap="square" rtlCol="0">
            <a:spAutoFit/>
          </a:bodyPr>
          <a:lstStyle/>
          <a:p>
            <a:pPr algn="ctr"/>
            <a:r>
              <a:rPr lang="en-AU" dirty="0"/>
              <a:t>Orivet is a institutional member of ISAG and was the duty lab for the 2017 first Canine and Feline SNP identification panel (latest technology)</a:t>
            </a:r>
          </a:p>
          <a:p>
            <a:pPr algn="ctr"/>
            <a:endParaRPr lang="en-AU" dirty="0"/>
          </a:p>
          <a:p>
            <a:pPr algn="ctr"/>
            <a:r>
              <a:rPr lang="en-AU" dirty="0"/>
              <a:t>Orivet run the latest ISAG-approved 288 SNP markers canine panel (including the 200 AKC SNP markers) and 101 Feline markers</a:t>
            </a:r>
          </a:p>
        </p:txBody>
      </p:sp>
      <p:pic>
        <p:nvPicPr>
          <p:cNvPr id="8" name="Picture 7" descr="Screen Shot 2018-03-08 at 2.28.11 pm.png"/>
          <p:cNvPicPr>
            <a:picLocks noChangeAspect="1"/>
          </p:cNvPicPr>
          <p:nvPr/>
        </p:nvPicPr>
        <p:blipFill>
          <a:blip r:embed="rId2"/>
          <a:stretch>
            <a:fillRect/>
          </a:stretch>
        </p:blipFill>
        <p:spPr>
          <a:xfrm>
            <a:off x="5642114" y="1"/>
            <a:ext cx="5025886" cy="1123059"/>
          </a:xfrm>
          <a:prstGeom prst="rect">
            <a:avLst/>
          </a:prstGeom>
        </p:spPr>
      </p:pic>
      <p:sp>
        <p:nvSpPr>
          <p:cNvPr id="9" name="Rectangle 8"/>
          <p:cNvSpPr/>
          <p:nvPr/>
        </p:nvSpPr>
        <p:spPr>
          <a:xfrm>
            <a:off x="1770595" y="6082619"/>
            <a:ext cx="8692425" cy="646331"/>
          </a:xfrm>
          <a:prstGeom prst="rect">
            <a:avLst/>
          </a:prstGeom>
          <a:solidFill>
            <a:schemeClr val="accent6">
              <a:lumMod val="40000"/>
              <a:lumOff val="60000"/>
            </a:schemeClr>
          </a:solidFill>
          <a:ln>
            <a:solidFill>
              <a:schemeClr val="tx1"/>
            </a:solidFill>
          </a:ln>
        </p:spPr>
        <p:txBody>
          <a:bodyPr wrap="square">
            <a:spAutoFit/>
          </a:bodyPr>
          <a:lstStyle/>
          <a:p>
            <a:pPr algn="ctr"/>
            <a:r>
              <a:rPr lang="en-AU" b="1" dirty="0">
                <a:solidFill>
                  <a:srgbClr val="108080"/>
                </a:solidFill>
              </a:rPr>
              <a:t>ORIVET WILL RE-RUN &amp; VERIFY ANY ISAG LAB PARETANGE RESULT </a:t>
            </a:r>
          </a:p>
          <a:p>
            <a:pPr algn="ctr"/>
            <a:r>
              <a:rPr lang="en-AU" b="1" dirty="0">
                <a:solidFill>
                  <a:srgbClr val="FF0000"/>
                </a:solidFill>
              </a:rPr>
              <a:t>AT NO CHARGE</a:t>
            </a:r>
          </a:p>
        </p:txBody>
      </p:sp>
    </p:spTree>
    <p:extLst>
      <p:ext uri="{BB962C8B-B14F-4D97-AF65-F5344CB8AC3E}">
        <p14:creationId xmlns:p14="http://schemas.microsoft.com/office/powerpoint/2010/main" val="378343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900" decel="100000" fill="hold"/>
                                        <p:tgtEl>
                                          <p:spTgt spid="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533" y="901595"/>
            <a:ext cx="4793405" cy="3408643"/>
          </a:xfrm>
          <a:prstGeom prst="rect">
            <a:avLst/>
          </a:prstGeom>
        </p:spPr>
      </p:pic>
      <p:sp>
        <p:nvSpPr>
          <p:cNvPr id="3" name="TextBox 2"/>
          <p:cNvSpPr txBox="1"/>
          <p:nvPr/>
        </p:nvSpPr>
        <p:spPr>
          <a:xfrm>
            <a:off x="4844139" y="532263"/>
            <a:ext cx="2648482" cy="369332"/>
          </a:xfrm>
          <a:prstGeom prst="rect">
            <a:avLst/>
          </a:prstGeom>
          <a:noFill/>
        </p:spPr>
        <p:txBody>
          <a:bodyPr wrap="none" rtlCol="1">
            <a:spAutoFit/>
          </a:bodyPr>
          <a:lstStyle/>
          <a:p>
            <a:r>
              <a:rPr lang="he-IL" smtClean="0"/>
              <a:t>שוביניזם ככלי הסברה בלבד</a:t>
            </a:r>
            <a:endParaRPr lang="he-IL"/>
          </a:p>
        </p:txBody>
      </p:sp>
      <p:sp>
        <p:nvSpPr>
          <p:cNvPr id="4" name="TextBox 3"/>
          <p:cNvSpPr txBox="1"/>
          <p:nvPr/>
        </p:nvSpPr>
        <p:spPr>
          <a:xfrm>
            <a:off x="7492622" y="4679570"/>
            <a:ext cx="3807453" cy="800219"/>
          </a:xfrm>
          <a:prstGeom prst="rect">
            <a:avLst/>
          </a:prstGeom>
          <a:noFill/>
        </p:spPr>
        <p:txBody>
          <a:bodyPr wrap="none" rtlCol="1">
            <a:spAutoFit/>
          </a:bodyPr>
          <a:lstStyle/>
          <a:p>
            <a:r>
              <a:rPr lang="en-US" sz="2800" b="1" smtClean="0"/>
              <a:t>Microsatellites</a:t>
            </a:r>
          </a:p>
          <a:p>
            <a:r>
              <a:rPr lang="he-IL" smtClean="0"/>
              <a:t>אשה- אדוני השוטר זו היתה מכונית לבנה</a:t>
            </a:r>
            <a:endParaRPr lang="he-IL"/>
          </a:p>
        </p:txBody>
      </p:sp>
      <p:sp>
        <p:nvSpPr>
          <p:cNvPr id="5" name="TextBox 4"/>
          <p:cNvSpPr txBox="1"/>
          <p:nvPr/>
        </p:nvSpPr>
        <p:spPr>
          <a:xfrm>
            <a:off x="436099" y="4591207"/>
            <a:ext cx="6555544" cy="1077218"/>
          </a:xfrm>
          <a:prstGeom prst="rect">
            <a:avLst/>
          </a:prstGeom>
          <a:noFill/>
        </p:spPr>
        <p:txBody>
          <a:bodyPr wrap="square" rtlCol="1">
            <a:spAutoFit/>
          </a:bodyPr>
          <a:lstStyle/>
          <a:p>
            <a:r>
              <a:rPr lang="en-US" sz="2800" b="1" smtClean="0"/>
              <a:t>SNP test</a:t>
            </a:r>
            <a:r>
              <a:rPr lang="he-IL" sz="2800" b="1" smtClean="0"/>
              <a:t> </a:t>
            </a:r>
          </a:p>
          <a:p>
            <a:r>
              <a:rPr lang="he-IL" smtClean="0"/>
              <a:t>גבר- אדוני השוטר, זו היתה סובארו אימפרזה בבצע שנהב מטאלי, עם מגדשי טורבו, חישוקי מגנזיום ...</a:t>
            </a:r>
            <a:endParaRPr lang="he-IL"/>
          </a:p>
        </p:txBody>
      </p:sp>
      <p:sp>
        <p:nvSpPr>
          <p:cNvPr id="6" name="TextBox 5"/>
          <p:cNvSpPr txBox="1"/>
          <p:nvPr/>
        </p:nvSpPr>
        <p:spPr>
          <a:xfrm>
            <a:off x="8398413" y="6161650"/>
            <a:ext cx="2236763" cy="523220"/>
          </a:xfrm>
          <a:prstGeom prst="rect">
            <a:avLst/>
          </a:prstGeom>
          <a:noFill/>
        </p:spPr>
        <p:txBody>
          <a:bodyPr wrap="square" rtlCol="1">
            <a:spAutoFit/>
          </a:bodyPr>
          <a:lstStyle/>
          <a:p>
            <a:r>
              <a:rPr lang="he-IL" sz="2800" b="1" smtClean="0"/>
              <a:t>למה ומדוע?...</a:t>
            </a:r>
            <a:endParaRPr lang="he-IL" sz="2800" b="1"/>
          </a:p>
        </p:txBody>
      </p:sp>
    </p:spTree>
    <p:extLst>
      <p:ext uri="{BB962C8B-B14F-4D97-AF65-F5344CB8AC3E}">
        <p14:creationId xmlns:p14="http://schemas.microsoft.com/office/powerpoint/2010/main" val="515882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640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oldenwordsofself.com/wp-content/uploads/2014/02/whatdoyouneed.jpg"/>
          <p:cNvPicPr>
            <a:picLocks noChangeAspect="1" noChangeArrowheads="1"/>
          </p:cNvPicPr>
          <p:nvPr/>
        </p:nvPicPr>
        <p:blipFill>
          <a:blip r:embed="rId2"/>
          <a:srcRect/>
          <a:stretch>
            <a:fillRect/>
          </a:stretch>
        </p:blipFill>
        <p:spPr bwMode="auto">
          <a:xfrm>
            <a:off x="8086205" y="181398"/>
            <a:ext cx="2100938" cy="1498020"/>
          </a:xfrm>
          <a:prstGeom prst="rect">
            <a:avLst/>
          </a:prstGeom>
          <a:noFill/>
        </p:spPr>
      </p:pic>
      <p:sp>
        <p:nvSpPr>
          <p:cNvPr id="3" name="TextBox 2"/>
          <p:cNvSpPr txBox="1"/>
          <p:nvPr/>
        </p:nvSpPr>
        <p:spPr>
          <a:xfrm>
            <a:off x="4766706" y="1607481"/>
            <a:ext cx="5901294" cy="1200329"/>
          </a:xfrm>
          <a:prstGeom prst="rect">
            <a:avLst/>
          </a:prstGeom>
          <a:noFill/>
        </p:spPr>
        <p:txBody>
          <a:bodyPr wrap="square" rtlCol="0">
            <a:spAutoFit/>
          </a:bodyPr>
          <a:lstStyle/>
          <a:p>
            <a:r>
              <a:rPr lang="he-IL" sz="2400" b="1" smtClean="0"/>
              <a:t>הכלאה עם יותר מזכר אחד</a:t>
            </a:r>
            <a:endParaRPr lang="en-AU" sz="2400" b="1" dirty="0"/>
          </a:p>
          <a:p>
            <a:endParaRPr lang="he-IL" sz="2400" b="1" dirty="0" smtClean="0"/>
          </a:p>
          <a:p>
            <a:r>
              <a:rPr lang="he-IL" sz="2400" b="1" smtClean="0"/>
              <a:t>שימוש בזרע להכלאה </a:t>
            </a:r>
            <a:endParaRPr lang="en-AU" sz="2400" b="1" dirty="0"/>
          </a:p>
        </p:txBody>
      </p:sp>
      <p:sp>
        <p:nvSpPr>
          <p:cNvPr id="5" name="Rectangle 4"/>
          <p:cNvSpPr/>
          <p:nvPr/>
        </p:nvSpPr>
        <p:spPr>
          <a:xfrm>
            <a:off x="1738282" y="214291"/>
            <a:ext cx="8786874" cy="523220"/>
          </a:xfrm>
          <a:prstGeom prst="rect">
            <a:avLst/>
          </a:prstGeom>
        </p:spPr>
        <p:txBody>
          <a:bodyPr wrap="square">
            <a:spAutoFit/>
          </a:bodyPr>
          <a:lstStyle/>
          <a:p>
            <a:r>
              <a:rPr lang="he-IL" sz="2800" b="1" smtClean="0">
                <a:solidFill>
                  <a:srgbClr val="FF0000"/>
                </a:solidFill>
              </a:rPr>
              <a:t>בדיקות הדנ"א מעניקות למגדל כלים שימושיים</a:t>
            </a:r>
            <a:endParaRPr lang="en-AU" sz="2800" b="1" dirty="0">
              <a:solidFill>
                <a:srgbClr val="FF0000"/>
              </a:solidFill>
            </a:endParaRPr>
          </a:p>
        </p:txBody>
      </p:sp>
      <p:sp>
        <p:nvSpPr>
          <p:cNvPr id="6" name="Rectangle 5"/>
          <p:cNvSpPr/>
          <p:nvPr/>
        </p:nvSpPr>
        <p:spPr>
          <a:xfrm>
            <a:off x="4791366" y="3808589"/>
            <a:ext cx="5876634" cy="830997"/>
          </a:xfrm>
          <a:prstGeom prst="rect">
            <a:avLst/>
          </a:prstGeom>
        </p:spPr>
        <p:txBody>
          <a:bodyPr wrap="square">
            <a:spAutoFit/>
          </a:bodyPr>
          <a:lstStyle/>
          <a:p>
            <a:r>
              <a:rPr lang="en-AU" sz="2400" b="1" dirty="0"/>
              <a:t>Semen/Insemination?  - ensure that the semen inseminated is the correct dog</a:t>
            </a:r>
          </a:p>
        </p:txBody>
      </p:sp>
      <p:sp>
        <p:nvSpPr>
          <p:cNvPr id="7" name="Rectangle 6"/>
          <p:cNvSpPr/>
          <p:nvPr/>
        </p:nvSpPr>
        <p:spPr>
          <a:xfrm>
            <a:off x="4981319" y="5448344"/>
            <a:ext cx="4572000" cy="830997"/>
          </a:xfrm>
          <a:prstGeom prst="rect">
            <a:avLst/>
          </a:prstGeom>
        </p:spPr>
        <p:txBody>
          <a:bodyPr>
            <a:spAutoFit/>
          </a:bodyPr>
          <a:lstStyle/>
          <a:p>
            <a:r>
              <a:rPr lang="en-AU" sz="2400" b="1" dirty="0"/>
              <a:t>Puppies don’t look right?  Colours don’t look right?</a:t>
            </a:r>
          </a:p>
        </p:txBody>
      </p:sp>
      <p:pic>
        <p:nvPicPr>
          <p:cNvPr id="8" name="Picture 7" descr="Screen Shot 2018-03-17 at 11.07.56 am.png"/>
          <p:cNvPicPr>
            <a:picLocks noChangeAspect="1"/>
          </p:cNvPicPr>
          <p:nvPr/>
        </p:nvPicPr>
        <p:blipFill>
          <a:blip r:embed="rId3"/>
          <a:stretch>
            <a:fillRect/>
          </a:stretch>
        </p:blipFill>
        <p:spPr>
          <a:xfrm>
            <a:off x="1524001" y="1696978"/>
            <a:ext cx="3029667" cy="1668837"/>
          </a:xfrm>
          <a:prstGeom prst="rect">
            <a:avLst/>
          </a:prstGeom>
        </p:spPr>
      </p:pic>
      <p:sp>
        <p:nvSpPr>
          <p:cNvPr id="9" name="TextBox 8"/>
          <p:cNvSpPr txBox="1"/>
          <p:nvPr/>
        </p:nvSpPr>
        <p:spPr>
          <a:xfrm>
            <a:off x="2078837" y="1319202"/>
            <a:ext cx="1697977" cy="369332"/>
          </a:xfrm>
          <a:prstGeom prst="rect">
            <a:avLst/>
          </a:prstGeom>
          <a:noFill/>
        </p:spPr>
        <p:txBody>
          <a:bodyPr wrap="none" rtlCol="0">
            <a:spAutoFit/>
          </a:bodyPr>
          <a:lstStyle/>
          <a:p>
            <a:r>
              <a:rPr lang="en-AU" b="1" dirty="0">
                <a:solidFill>
                  <a:srgbClr val="FF6600"/>
                </a:solidFill>
                <a:latin typeface="Didot"/>
                <a:cs typeface="Didot"/>
              </a:rPr>
              <a:t>Multiple Sires</a:t>
            </a:r>
          </a:p>
        </p:txBody>
      </p:sp>
      <p:pic>
        <p:nvPicPr>
          <p:cNvPr id="11" name="Picture 10" descr="Screen Shot 2018-03-17 at 11.14.39 am.png"/>
          <p:cNvPicPr>
            <a:picLocks noChangeAspect="1"/>
          </p:cNvPicPr>
          <p:nvPr/>
        </p:nvPicPr>
        <p:blipFill>
          <a:blip r:embed="rId4"/>
          <a:stretch>
            <a:fillRect/>
          </a:stretch>
        </p:blipFill>
        <p:spPr>
          <a:xfrm>
            <a:off x="2183877" y="3492026"/>
            <a:ext cx="1584127" cy="1593757"/>
          </a:xfrm>
          <a:prstGeom prst="rect">
            <a:avLst/>
          </a:prstGeom>
        </p:spPr>
      </p:pic>
      <p:pic>
        <p:nvPicPr>
          <p:cNvPr id="12" name="Picture 11" descr="Screen Shot 2018-03-17 at 11.16.55 am.png"/>
          <p:cNvPicPr>
            <a:picLocks noChangeAspect="1"/>
          </p:cNvPicPr>
          <p:nvPr/>
        </p:nvPicPr>
        <p:blipFill>
          <a:blip r:embed="rId5"/>
          <a:stretch>
            <a:fillRect/>
          </a:stretch>
        </p:blipFill>
        <p:spPr>
          <a:xfrm>
            <a:off x="1960835" y="5307580"/>
            <a:ext cx="2437738" cy="1226784"/>
          </a:xfrm>
          <a:prstGeom prst="rect">
            <a:avLst/>
          </a:prstGeom>
        </p:spPr>
      </p:pic>
    </p:spTree>
    <p:extLst>
      <p:ext uri="{BB962C8B-B14F-4D97-AF65-F5344CB8AC3E}">
        <p14:creationId xmlns:p14="http://schemas.microsoft.com/office/powerpoint/2010/main" val="185199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Bottom)">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lide(fromBottom)">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900" decel="100000" fill="hold"/>
                                        <p:tgtEl>
                                          <p:spTgt spid="7"/>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52600" y="501606"/>
            <a:ext cx="9343030" cy="4998442"/>
          </a:xfrm>
        </p:spPr>
        <p:txBody>
          <a:bodyPr>
            <a:normAutofit/>
          </a:bodyPr>
          <a:lstStyle/>
          <a:p>
            <a:pPr algn="ctr"/>
            <a:r>
              <a:rPr lang="he-IL" smtClean="0"/>
              <a:t>המרכז הוטרינרי רעננה מבצע בדיקות דנ"א להורות, מחלות(גזעיים, מעורבים וחתולים), זיהוי גזעים בכלב מעורב ועוד מאז 2009</a:t>
            </a:r>
            <a:endParaRPr lang="he-IL"/>
          </a:p>
        </p:txBody>
      </p:sp>
      <p:sp>
        <p:nvSpPr>
          <p:cNvPr id="3" name="מציין מיקום תוכן 2"/>
          <p:cNvSpPr>
            <a:spLocks noGrp="1"/>
          </p:cNvSpPr>
          <p:nvPr>
            <p:ph idx="1"/>
          </p:nvPr>
        </p:nvSpPr>
        <p:spPr>
          <a:xfrm>
            <a:off x="797256" y="1716442"/>
            <a:ext cx="10515600" cy="4351339"/>
          </a:xfrm>
        </p:spPr>
        <p:txBody>
          <a:bodyPr/>
          <a:lstStyle/>
          <a:p>
            <a:endParaRPr lang="he-IL" smtClean="0"/>
          </a:p>
          <a:p>
            <a:endParaRPr lang="he-IL"/>
          </a:p>
          <a:p>
            <a:endParaRPr lang="he-IL" smtClean="0"/>
          </a:p>
          <a:p>
            <a:endParaRPr lang="he-IL"/>
          </a:p>
          <a:p>
            <a:pPr marL="0" indent="0">
              <a:buNone/>
            </a:pPr>
            <a:endParaRPr lang="he-IL" smtClean="0"/>
          </a:p>
        </p:txBody>
      </p:sp>
    </p:spTree>
    <p:extLst>
      <p:ext uri="{BB962C8B-B14F-4D97-AF65-F5344CB8AC3E}">
        <p14:creationId xmlns:p14="http://schemas.microsoft.com/office/powerpoint/2010/main" val="4001153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7551" y="188641"/>
            <a:ext cx="8369842" cy="461665"/>
          </a:xfrm>
          <a:prstGeom prst="rect">
            <a:avLst/>
          </a:prstGeom>
          <a:noFill/>
        </p:spPr>
        <p:txBody>
          <a:bodyPr wrap="square" rtlCol="0">
            <a:spAutoFit/>
          </a:bodyPr>
          <a:lstStyle/>
          <a:p>
            <a:r>
              <a:rPr lang="en-AU" sz="2400" b="1" dirty="0"/>
              <a:t>Over 280 SNPs are analysed for parentage analysis</a:t>
            </a:r>
          </a:p>
        </p:txBody>
      </p:sp>
      <p:sp>
        <p:nvSpPr>
          <p:cNvPr id="21" name="TextBox 20"/>
          <p:cNvSpPr txBox="1"/>
          <p:nvPr/>
        </p:nvSpPr>
        <p:spPr>
          <a:xfrm>
            <a:off x="1971940" y="5624397"/>
            <a:ext cx="8156508" cy="830997"/>
          </a:xfrm>
          <a:prstGeom prst="rect">
            <a:avLst/>
          </a:prstGeom>
          <a:noFill/>
        </p:spPr>
        <p:txBody>
          <a:bodyPr wrap="square" rtlCol="0">
            <a:spAutoFit/>
          </a:bodyPr>
          <a:lstStyle/>
          <a:p>
            <a:r>
              <a:rPr lang="en-AU" sz="2400" b="1" dirty="0"/>
              <a:t>Key:  </a:t>
            </a:r>
            <a:r>
              <a:rPr lang="en-AU" sz="2400" dirty="0"/>
              <a:t>Need samples of the dam and sire.  Without the dam only conclusion can be an exclusion.  </a:t>
            </a:r>
          </a:p>
        </p:txBody>
      </p:sp>
      <p:grpSp>
        <p:nvGrpSpPr>
          <p:cNvPr id="9" name="Group 21"/>
          <p:cNvGrpSpPr/>
          <p:nvPr/>
        </p:nvGrpSpPr>
        <p:grpSpPr>
          <a:xfrm>
            <a:off x="2085032" y="977319"/>
            <a:ext cx="7930324" cy="1123354"/>
            <a:chOff x="921822" y="1000108"/>
            <a:chExt cx="6941455" cy="1123354"/>
          </a:xfrm>
        </p:grpSpPr>
        <p:grpSp>
          <p:nvGrpSpPr>
            <p:cNvPr id="12" name="Group 18"/>
            <p:cNvGrpSpPr/>
            <p:nvPr/>
          </p:nvGrpSpPr>
          <p:grpSpPr>
            <a:xfrm>
              <a:off x="921822" y="1200132"/>
              <a:ext cx="6941455" cy="923330"/>
              <a:chOff x="1064698" y="1424877"/>
              <a:chExt cx="6941455" cy="923330"/>
            </a:xfrm>
          </p:grpSpPr>
          <p:sp>
            <p:nvSpPr>
              <p:cNvPr id="6" name="TextBox 5"/>
              <p:cNvSpPr txBox="1"/>
              <p:nvPr/>
            </p:nvSpPr>
            <p:spPr>
              <a:xfrm>
                <a:off x="1064698" y="1760215"/>
                <a:ext cx="864096" cy="369332"/>
              </a:xfrm>
              <a:prstGeom prst="rect">
                <a:avLst/>
              </a:prstGeom>
              <a:noFill/>
            </p:spPr>
            <p:txBody>
              <a:bodyPr wrap="square" rtlCol="0">
                <a:spAutoFit/>
              </a:bodyPr>
              <a:lstStyle/>
              <a:p>
                <a:r>
                  <a:rPr lang="en-AU" b="1" dirty="0"/>
                  <a:t>Dam</a:t>
                </a:r>
              </a:p>
            </p:txBody>
          </p:sp>
          <p:sp>
            <p:nvSpPr>
              <p:cNvPr id="3" name="TextBox 2"/>
              <p:cNvSpPr txBox="1"/>
              <p:nvPr/>
            </p:nvSpPr>
            <p:spPr>
              <a:xfrm>
                <a:off x="2066837" y="1424877"/>
                <a:ext cx="5939316" cy="923330"/>
              </a:xfrm>
              <a:prstGeom prst="rect">
                <a:avLst/>
              </a:prstGeom>
              <a:noFill/>
            </p:spPr>
            <p:txBody>
              <a:bodyPr wrap="square" rtlCol="0">
                <a:spAutoFit/>
              </a:bodyPr>
              <a:lstStyle/>
              <a:p>
                <a:r>
                  <a:rPr lang="en-AU" b="1" dirty="0"/>
                  <a:t>SNP1	SNP12	SNP34	SNP40	SNP52	SNP6 7	SNP73</a:t>
                </a:r>
              </a:p>
              <a:p>
                <a:r>
                  <a:rPr lang="en-AU" dirty="0"/>
                  <a:t> </a:t>
                </a:r>
                <a:r>
                  <a:rPr lang="en-AU" b="1" dirty="0"/>
                  <a:t>GG	  	TC	 	 GG	 	 TT	   	AA	  	GG	   	GC</a:t>
                </a:r>
              </a:p>
            </p:txBody>
          </p:sp>
        </p:grpSp>
        <p:pic>
          <p:nvPicPr>
            <p:cNvPr id="20" name="Picture 19" descr="dog.png"/>
            <p:cNvPicPr>
              <a:picLocks noChangeAspect="1"/>
            </p:cNvPicPr>
            <p:nvPr/>
          </p:nvPicPr>
          <p:blipFill>
            <a:blip r:embed="rId3" cstate="print"/>
            <a:stretch>
              <a:fillRect/>
            </a:stretch>
          </p:blipFill>
          <p:spPr>
            <a:xfrm>
              <a:off x="1071538" y="1000108"/>
              <a:ext cx="589168" cy="642942"/>
            </a:xfrm>
            <a:prstGeom prst="rect">
              <a:avLst/>
            </a:prstGeom>
          </p:spPr>
        </p:pic>
      </p:grpSp>
      <p:grpSp>
        <p:nvGrpSpPr>
          <p:cNvPr id="13" name="Group 23"/>
          <p:cNvGrpSpPr/>
          <p:nvPr/>
        </p:nvGrpSpPr>
        <p:grpSpPr>
          <a:xfrm>
            <a:off x="2050855" y="2071678"/>
            <a:ext cx="7708426" cy="1456844"/>
            <a:chOff x="785785" y="2071678"/>
            <a:chExt cx="7708426" cy="1456844"/>
          </a:xfrm>
        </p:grpSpPr>
        <p:grpSp>
          <p:nvGrpSpPr>
            <p:cNvPr id="14" name="Group 15"/>
            <p:cNvGrpSpPr/>
            <p:nvPr/>
          </p:nvGrpSpPr>
          <p:grpSpPr>
            <a:xfrm>
              <a:off x="785785" y="2328193"/>
              <a:ext cx="7708426" cy="1200329"/>
              <a:chOff x="242479" y="2996952"/>
              <a:chExt cx="7708426" cy="1200329"/>
            </a:xfrm>
          </p:grpSpPr>
          <p:sp>
            <p:nvSpPr>
              <p:cNvPr id="2" name="TextBox 1"/>
              <p:cNvSpPr txBox="1"/>
              <p:nvPr/>
            </p:nvSpPr>
            <p:spPr>
              <a:xfrm>
                <a:off x="1398177" y="2996952"/>
                <a:ext cx="6552728" cy="1200329"/>
              </a:xfrm>
              <a:prstGeom prst="rect">
                <a:avLst/>
              </a:prstGeom>
              <a:noFill/>
            </p:spPr>
            <p:txBody>
              <a:bodyPr wrap="square" rtlCol="0">
                <a:spAutoFit/>
              </a:bodyPr>
              <a:lstStyle/>
              <a:p>
                <a:r>
                  <a:rPr lang="en-AU" b="1" dirty="0"/>
                  <a:t>SNP1	SNP12	SNP34	SNP40	SNP52	SNP6 7	SNP73</a:t>
                </a:r>
              </a:p>
              <a:p>
                <a:r>
                  <a:rPr lang="en-AU" dirty="0"/>
                  <a:t> </a:t>
                </a:r>
                <a:r>
                  <a:rPr lang="en-AU" b="1" dirty="0"/>
                  <a:t>G</a:t>
                </a:r>
                <a:r>
                  <a:rPr lang="en-AU" b="1" dirty="0">
                    <a:solidFill>
                      <a:srgbClr val="FF0000"/>
                    </a:solidFill>
                  </a:rPr>
                  <a:t>C</a:t>
                </a:r>
                <a:r>
                  <a:rPr lang="en-AU" dirty="0"/>
                  <a:t>	  	</a:t>
                </a:r>
                <a:r>
                  <a:rPr lang="en-AU" b="1" dirty="0"/>
                  <a:t>TC</a:t>
                </a:r>
                <a:r>
                  <a:rPr lang="en-AU" dirty="0"/>
                  <a:t>	 	</a:t>
                </a:r>
                <a:r>
                  <a:rPr lang="en-AU" b="1" dirty="0"/>
                  <a:t> G</a:t>
                </a:r>
                <a:r>
                  <a:rPr lang="en-AU" b="1" dirty="0">
                    <a:solidFill>
                      <a:srgbClr val="FF0000"/>
                    </a:solidFill>
                  </a:rPr>
                  <a:t>A</a:t>
                </a:r>
                <a:r>
                  <a:rPr lang="en-AU" dirty="0"/>
                  <a:t>	  	</a:t>
                </a:r>
                <a:r>
                  <a:rPr lang="en-AU" b="1" dirty="0"/>
                  <a:t>T</a:t>
                </a:r>
                <a:r>
                  <a:rPr lang="en-AU" b="1" dirty="0">
                    <a:solidFill>
                      <a:srgbClr val="FF0000"/>
                    </a:solidFill>
                  </a:rPr>
                  <a:t>C</a:t>
                </a:r>
                <a:r>
                  <a:rPr lang="en-AU" dirty="0"/>
                  <a:t>	</a:t>
                </a:r>
                <a:r>
                  <a:rPr lang="en-AU" b="1" dirty="0"/>
                  <a:t>   	</a:t>
                </a:r>
                <a:r>
                  <a:rPr lang="en-AU" b="1" dirty="0">
                    <a:solidFill>
                      <a:srgbClr val="FF0000"/>
                    </a:solidFill>
                  </a:rPr>
                  <a:t>G</a:t>
                </a:r>
                <a:r>
                  <a:rPr lang="en-AU" b="1" dirty="0"/>
                  <a:t>A		G</a:t>
                </a:r>
                <a:r>
                  <a:rPr lang="en-AU" b="1" dirty="0">
                    <a:solidFill>
                      <a:srgbClr val="FF0000"/>
                    </a:solidFill>
                  </a:rPr>
                  <a:t>A</a:t>
                </a:r>
                <a:r>
                  <a:rPr lang="en-AU" b="1" dirty="0"/>
                  <a:t>		G</a:t>
                </a:r>
                <a:r>
                  <a:rPr lang="en-AU" b="1" dirty="0">
                    <a:solidFill>
                      <a:srgbClr val="FF0000"/>
                    </a:solidFill>
                  </a:rPr>
                  <a:t>T</a:t>
                </a:r>
                <a:r>
                  <a:rPr lang="en-AU" b="1" dirty="0"/>
                  <a:t>	</a:t>
                </a:r>
              </a:p>
            </p:txBody>
          </p:sp>
          <p:sp>
            <p:nvSpPr>
              <p:cNvPr id="7" name="TextBox 6"/>
              <p:cNvSpPr txBox="1"/>
              <p:nvPr/>
            </p:nvSpPr>
            <p:spPr>
              <a:xfrm>
                <a:off x="242479" y="3312712"/>
                <a:ext cx="1396569" cy="369332"/>
              </a:xfrm>
              <a:prstGeom prst="rect">
                <a:avLst/>
              </a:prstGeom>
              <a:noFill/>
            </p:spPr>
            <p:txBody>
              <a:bodyPr wrap="square" rtlCol="0">
                <a:spAutoFit/>
              </a:bodyPr>
              <a:lstStyle/>
              <a:p>
                <a:r>
                  <a:rPr lang="en-AU" b="1" dirty="0"/>
                  <a:t>Offspring</a:t>
                </a:r>
              </a:p>
            </p:txBody>
          </p:sp>
        </p:grpSp>
        <p:pic>
          <p:nvPicPr>
            <p:cNvPr id="23" name="Picture 22" descr="dog.png"/>
            <p:cNvPicPr>
              <a:picLocks noChangeAspect="1"/>
            </p:cNvPicPr>
            <p:nvPr/>
          </p:nvPicPr>
          <p:blipFill>
            <a:blip r:embed="rId4" cstate="print"/>
            <a:stretch>
              <a:fillRect/>
            </a:stretch>
          </p:blipFill>
          <p:spPr>
            <a:xfrm>
              <a:off x="1000100" y="2071678"/>
              <a:ext cx="571504" cy="623665"/>
            </a:xfrm>
            <a:prstGeom prst="rect">
              <a:avLst/>
            </a:prstGeom>
          </p:spPr>
        </p:pic>
      </p:grpSp>
      <p:grpSp>
        <p:nvGrpSpPr>
          <p:cNvPr id="15" name="Group 24"/>
          <p:cNvGrpSpPr/>
          <p:nvPr/>
        </p:nvGrpSpPr>
        <p:grpSpPr>
          <a:xfrm>
            <a:off x="2063186" y="3217069"/>
            <a:ext cx="7858180" cy="1145320"/>
            <a:chOff x="785786" y="3214686"/>
            <a:chExt cx="7858180" cy="1145320"/>
          </a:xfrm>
        </p:grpSpPr>
        <p:grpSp>
          <p:nvGrpSpPr>
            <p:cNvPr id="16" name="Group 16"/>
            <p:cNvGrpSpPr/>
            <p:nvPr/>
          </p:nvGrpSpPr>
          <p:grpSpPr>
            <a:xfrm>
              <a:off x="785786" y="3436676"/>
              <a:ext cx="7858180" cy="923330"/>
              <a:chOff x="403633" y="4180437"/>
              <a:chExt cx="7683813" cy="923330"/>
            </a:xfrm>
          </p:grpSpPr>
          <p:sp>
            <p:nvSpPr>
              <p:cNvPr id="5" name="Rectangle 4"/>
              <p:cNvSpPr/>
              <p:nvPr/>
            </p:nvSpPr>
            <p:spPr>
              <a:xfrm>
                <a:off x="1534718" y="4180437"/>
                <a:ext cx="6552728" cy="923330"/>
              </a:xfrm>
              <a:prstGeom prst="rect">
                <a:avLst/>
              </a:prstGeom>
            </p:spPr>
            <p:txBody>
              <a:bodyPr wrap="square">
                <a:spAutoFit/>
              </a:bodyPr>
              <a:lstStyle/>
              <a:p>
                <a:r>
                  <a:rPr lang="en-AU" b="1" dirty="0"/>
                  <a:t>SNP1	SNP12	SNP34	SNP40	SNP52	SNP6 7	SNP73</a:t>
                </a:r>
              </a:p>
              <a:p>
                <a:r>
                  <a:rPr lang="en-AU" dirty="0">
                    <a:solidFill>
                      <a:srgbClr val="FF0000"/>
                    </a:solidFill>
                  </a:rPr>
                  <a:t> </a:t>
                </a:r>
                <a:r>
                  <a:rPr lang="en-AU" b="1" dirty="0">
                    <a:solidFill>
                      <a:srgbClr val="FF0000"/>
                    </a:solidFill>
                  </a:rPr>
                  <a:t>CC	  	CC	  	GA	  	 TC	  	 GG	        AA		TT		</a:t>
                </a:r>
              </a:p>
            </p:txBody>
          </p:sp>
          <p:sp>
            <p:nvSpPr>
              <p:cNvPr id="8" name="TextBox 7"/>
              <p:cNvSpPr txBox="1"/>
              <p:nvPr/>
            </p:nvSpPr>
            <p:spPr>
              <a:xfrm>
                <a:off x="403633" y="4457436"/>
                <a:ext cx="735753" cy="369332"/>
              </a:xfrm>
              <a:prstGeom prst="rect">
                <a:avLst/>
              </a:prstGeom>
              <a:noFill/>
            </p:spPr>
            <p:txBody>
              <a:bodyPr wrap="square" rtlCol="0">
                <a:spAutoFit/>
              </a:bodyPr>
              <a:lstStyle/>
              <a:p>
                <a:r>
                  <a:rPr lang="en-AU" b="1" dirty="0">
                    <a:solidFill>
                      <a:srgbClr val="FF0000"/>
                    </a:solidFill>
                  </a:rPr>
                  <a:t>Sire1</a:t>
                </a:r>
              </a:p>
            </p:txBody>
          </p:sp>
        </p:grpSp>
        <p:pic>
          <p:nvPicPr>
            <p:cNvPr id="27" name="Picture 26" descr="dog.png"/>
            <p:cNvPicPr>
              <a:picLocks noChangeAspect="1"/>
            </p:cNvPicPr>
            <p:nvPr/>
          </p:nvPicPr>
          <p:blipFill>
            <a:blip r:embed="rId5" cstate="print"/>
            <a:stretch>
              <a:fillRect/>
            </a:stretch>
          </p:blipFill>
          <p:spPr>
            <a:xfrm>
              <a:off x="1000100" y="3214686"/>
              <a:ext cx="553154" cy="603640"/>
            </a:xfrm>
            <a:prstGeom prst="rect">
              <a:avLst/>
            </a:prstGeom>
          </p:spPr>
        </p:pic>
      </p:grpSp>
      <p:grpSp>
        <p:nvGrpSpPr>
          <p:cNvPr id="17" name="Group 25"/>
          <p:cNvGrpSpPr/>
          <p:nvPr/>
        </p:nvGrpSpPr>
        <p:grpSpPr>
          <a:xfrm>
            <a:off x="2063186" y="4429132"/>
            <a:ext cx="7573526" cy="1277594"/>
            <a:chOff x="785786" y="4429132"/>
            <a:chExt cx="7573526" cy="1277594"/>
          </a:xfrm>
        </p:grpSpPr>
        <p:grpSp>
          <p:nvGrpSpPr>
            <p:cNvPr id="18" name="Group 17"/>
            <p:cNvGrpSpPr/>
            <p:nvPr/>
          </p:nvGrpSpPr>
          <p:grpSpPr>
            <a:xfrm>
              <a:off x="785786" y="4506397"/>
              <a:ext cx="7573526" cy="1200329"/>
              <a:chOff x="367645" y="5229200"/>
              <a:chExt cx="7672937" cy="1200329"/>
            </a:xfrm>
          </p:grpSpPr>
          <p:sp>
            <p:nvSpPr>
              <p:cNvPr id="10" name="Rectangle 9"/>
              <p:cNvSpPr/>
              <p:nvPr/>
            </p:nvSpPr>
            <p:spPr>
              <a:xfrm>
                <a:off x="1496239" y="5229200"/>
                <a:ext cx="6544343" cy="1200329"/>
              </a:xfrm>
              <a:prstGeom prst="rect">
                <a:avLst/>
              </a:prstGeom>
            </p:spPr>
            <p:txBody>
              <a:bodyPr wrap="square">
                <a:spAutoFit/>
              </a:bodyPr>
              <a:lstStyle/>
              <a:p>
                <a:r>
                  <a:rPr lang="en-AU" b="1" dirty="0"/>
                  <a:t>SNP1	SNP12	SNP34	SNP40	SNP52	SNP67	SNP73</a:t>
                </a:r>
              </a:p>
              <a:p>
                <a:r>
                  <a:rPr lang="en-AU" dirty="0">
                    <a:solidFill>
                      <a:srgbClr val="00B0F0"/>
                    </a:solidFill>
                  </a:rPr>
                  <a:t> </a:t>
                </a:r>
                <a:r>
                  <a:rPr lang="en-AU" b="1" dirty="0">
                    <a:solidFill>
                      <a:srgbClr val="00B050"/>
                    </a:solidFill>
                  </a:rPr>
                  <a:t>GG	    	TA	  	AA	  	CC	   	AA		GG		TT	</a:t>
                </a:r>
              </a:p>
            </p:txBody>
          </p:sp>
          <p:sp>
            <p:nvSpPr>
              <p:cNvPr id="11" name="Rectangle 10"/>
              <p:cNvSpPr/>
              <p:nvPr/>
            </p:nvSpPr>
            <p:spPr>
              <a:xfrm>
                <a:off x="367645" y="5652001"/>
                <a:ext cx="723674" cy="369332"/>
              </a:xfrm>
              <a:prstGeom prst="rect">
                <a:avLst/>
              </a:prstGeom>
            </p:spPr>
            <p:txBody>
              <a:bodyPr wrap="none">
                <a:spAutoFit/>
              </a:bodyPr>
              <a:lstStyle/>
              <a:p>
                <a:r>
                  <a:rPr lang="en-AU" b="1" dirty="0">
                    <a:solidFill>
                      <a:srgbClr val="00B050"/>
                    </a:solidFill>
                  </a:rPr>
                  <a:t>Sire 2</a:t>
                </a:r>
              </a:p>
            </p:txBody>
          </p:sp>
        </p:grpSp>
        <p:pic>
          <p:nvPicPr>
            <p:cNvPr id="28" name="Picture 27" descr="dog.png"/>
            <p:cNvPicPr>
              <a:picLocks noChangeAspect="1"/>
            </p:cNvPicPr>
            <p:nvPr/>
          </p:nvPicPr>
          <p:blipFill>
            <a:blip r:embed="rId6" cstate="print"/>
            <a:stretch>
              <a:fillRect/>
            </a:stretch>
          </p:blipFill>
          <p:spPr>
            <a:xfrm>
              <a:off x="1000100" y="4429132"/>
              <a:ext cx="523705" cy="571504"/>
            </a:xfrm>
            <a:prstGeom prst="rect">
              <a:avLst/>
            </a:prstGeom>
          </p:spPr>
        </p:pic>
      </p:grpSp>
      <p:grpSp>
        <p:nvGrpSpPr>
          <p:cNvPr id="19" name="Group 31"/>
          <p:cNvGrpSpPr/>
          <p:nvPr/>
        </p:nvGrpSpPr>
        <p:grpSpPr>
          <a:xfrm>
            <a:off x="3184076" y="4572008"/>
            <a:ext cx="5429288" cy="571504"/>
            <a:chOff x="1857356" y="4572008"/>
            <a:chExt cx="5429288" cy="571504"/>
          </a:xfrm>
        </p:grpSpPr>
        <p:sp>
          <p:nvSpPr>
            <p:cNvPr id="29" name="Rectangle 28"/>
            <p:cNvSpPr/>
            <p:nvPr/>
          </p:nvSpPr>
          <p:spPr>
            <a:xfrm>
              <a:off x="5572132" y="4572008"/>
              <a:ext cx="785818" cy="571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p:cNvSpPr/>
            <p:nvPr/>
          </p:nvSpPr>
          <p:spPr>
            <a:xfrm>
              <a:off x="6500826" y="4572008"/>
              <a:ext cx="785818" cy="571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p:cNvSpPr/>
            <p:nvPr/>
          </p:nvSpPr>
          <p:spPr>
            <a:xfrm>
              <a:off x="1857356" y="4572008"/>
              <a:ext cx="671660" cy="571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0228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4476740"/>
            <a:ext cx="9144000" cy="2000548"/>
          </a:xfrm>
          <a:prstGeom prst="rect">
            <a:avLst/>
          </a:prstGeom>
          <a:ln w="57150" cmpd="sng">
            <a:solidFill>
              <a:schemeClr val="tx1"/>
            </a:solidFill>
          </a:ln>
        </p:spPr>
        <p:txBody>
          <a:bodyPr wrap="square">
            <a:spAutoFit/>
          </a:bodyPr>
          <a:lstStyle/>
          <a:p>
            <a:r>
              <a:rPr lang="en-US" sz="2000" dirty="0"/>
              <a:t>After examining the DNA markers, it can be concluded that in combination the Dam Black Ebony The Lady (Ebony), Microchip No.928809150185727, Registration No. 2509407641 (Case No.: 17154182) and the Sire Bangers and Mash (Snagz), MicrochipNo.956008001058738, Registration No. 2190705842 </a:t>
            </a:r>
          </a:p>
          <a:p>
            <a:endParaRPr lang="en-US" sz="2000" dirty="0"/>
          </a:p>
          <a:p>
            <a:r>
              <a:rPr lang="en-US" sz="2400" dirty="0">
                <a:solidFill>
                  <a:srgbClr val="15A53E"/>
                </a:solidFill>
              </a:rPr>
              <a:t>QUALIFY as the parents of the offspring identified on this report.</a:t>
            </a:r>
            <a:endParaRPr lang="en-AU" sz="2400" dirty="0">
              <a:solidFill>
                <a:srgbClr val="15A53E"/>
              </a:solidFill>
            </a:endParaRPr>
          </a:p>
        </p:txBody>
      </p:sp>
      <p:pic>
        <p:nvPicPr>
          <p:cNvPr id="8" name="Picture 7" descr="Screen Shot 2018-03-17 at 1.15.30 pm.png"/>
          <p:cNvPicPr>
            <a:picLocks noChangeAspect="1"/>
          </p:cNvPicPr>
          <p:nvPr/>
        </p:nvPicPr>
        <p:blipFill>
          <a:blip r:embed="rId3"/>
          <a:stretch>
            <a:fillRect/>
          </a:stretch>
        </p:blipFill>
        <p:spPr>
          <a:xfrm>
            <a:off x="1968500" y="1"/>
            <a:ext cx="8305800" cy="4276911"/>
          </a:xfrm>
          <a:prstGeom prst="rect">
            <a:avLst/>
          </a:prstGeom>
        </p:spPr>
      </p:pic>
      <p:sp>
        <p:nvSpPr>
          <p:cNvPr id="2" name="הסבר מלבני 1"/>
          <p:cNvSpPr/>
          <p:nvPr/>
        </p:nvSpPr>
        <p:spPr>
          <a:xfrm rot="1524650">
            <a:off x="10336092" y="1201003"/>
            <a:ext cx="1624084" cy="1446663"/>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mtClean="0"/>
              <a:t>כך נראית תעודה לקביעת הורות</a:t>
            </a:r>
            <a:endParaRPr lang="he-IL"/>
          </a:p>
        </p:txBody>
      </p:sp>
    </p:spTree>
    <p:extLst>
      <p:ext uri="{BB962C8B-B14F-4D97-AF65-F5344CB8AC3E}">
        <p14:creationId xmlns:p14="http://schemas.microsoft.com/office/powerpoint/2010/main" val="2791826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0595" y="481374"/>
            <a:ext cx="8712461" cy="1938992"/>
          </a:xfrm>
          <a:prstGeom prst="rect">
            <a:avLst/>
          </a:prstGeom>
          <a:ln w="38100" cmpd="sng">
            <a:solidFill>
              <a:schemeClr val="tx1"/>
            </a:solidFill>
          </a:ln>
        </p:spPr>
        <p:txBody>
          <a:bodyPr wrap="square">
            <a:spAutoFit/>
          </a:bodyPr>
          <a:lstStyle/>
          <a:p>
            <a:r>
              <a:rPr lang="en-US" sz="2000" b="1" dirty="0"/>
              <a:t>PARENTAGE VERIFICATION: DOES NOT QUALIFY  (Single Parent)</a:t>
            </a:r>
          </a:p>
          <a:p>
            <a:endParaRPr lang="en-US" sz="2000" b="1" dirty="0"/>
          </a:p>
          <a:p>
            <a:r>
              <a:rPr lang="en-US" sz="2000" dirty="0"/>
              <a:t>After examining the DNA markers, it can be concluded that the Parent “Like A Dream” (Starboy), Microchip No.956700071029621, Registration No.2120473992 (Case No. 17157568) </a:t>
            </a:r>
            <a:r>
              <a:rPr lang="en-US" sz="2000" b="1" dirty="0">
                <a:solidFill>
                  <a:srgbClr val="FF0000"/>
                </a:solidFill>
              </a:rPr>
              <a:t>DOES NOT QUALIFY </a:t>
            </a:r>
            <a:r>
              <a:rPr lang="en-US" sz="2000" dirty="0"/>
              <a:t>as the parent of the offspring identified on this report.</a:t>
            </a:r>
            <a:endParaRPr lang="en-AU" sz="2000" dirty="0"/>
          </a:p>
        </p:txBody>
      </p:sp>
      <p:sp>
        <p:nvSpPr>
          <p:cNvPr id="4" name="Rectangle 3"/>
          <p:cNvSpPr/>
          <p:nvPr/>
        </p:nvSpPr>
        <p:spPr>
          <a:xfrm>
            <a:off x="1807584" y="3517993"/>
            <a:ext cx="8704755" cy="1938992"/>
          </a:xfrm>
          <a:prstGeom prst="rect">
            <a:avLst/>
          </a:prstGeom>
          <a:ln w="38100" cmpd="sng">
            <a:solidFill>
              <a:schemeClr val="tx1"/>
            </a:solidFill>
          </a:ln>
        </p:spPr>
        <p:txBody>
          <a:bodyPr wrap="square">
            <a:spAutoFit/>
          </a:bodyPr>
          <a:lstStyle/>
          <a:p>
            <a:r>
              <a:rPr lang="en-US" sz="2000" b="1" dirty="0"/>
              <a:t>PARENTAGE VERIFICATION: QUALIFY (Two Parents)</a:t>
            </a:r>
          </a:p>
          <a:p>
            <a:r>
              <a:rPr lang="en-US" sz="2000" dirty="0"/>
              <a:t>After examining the DNA markers, it can be concluded that in combination the Dam Black Ebony The Lady (Ebony), Microchip No.928809150185727, Registration No. 2509407641 (Case No.: 17154182) and the Sire Bangers and Mash (Snagz), Microchip No.956008001058738, Registration No. 2190705842 (Case No.: 17157148)  </a:t>
            </a:r>
            <a:r>
              <a:rPr lang="en-US" sz="2000" b="1" dirty="0">
                <a:solidFill>
                  <a:srgbClr val="15A53E"/>
                </a:solidFill>
              </a:rPr>
              <a:t>QUALIFY</a:t>
            </a:r>
            <a:r>
              <a:rPr lang="en-US" sz="2000" dirty="0"/>
              <a:t> as the parents of the offspring identified on this report.</a:t>
            </a:r>
            <a:endParaRPr lang="en-AU" sz="2000" dirty="0"/>
          </a:p>
        </p:txBody>
      </p:sp>
    </p:spTree>
    <p:extLst>
      <p:ext uri="{BB962C8B-B14F-4D97-AF65-F5344CB8AC3E}">
        <p14:creationId xmlns:p14="http://schemas.microsoft.com/office/powerpoint/2010/main" val="2645263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4084" y="341908"/>
            <a:ext cx="5470537" cy="369332"/>
          </a:xfrm>
          <a:prstGeom prst="rect">
            <a:avLst/>
          </a:prstGeom>
          <a:noFill/>
        </p:spPr>
        <p:txBody>
          <a:bodyPr wrap="none" rtlCol="0">
            <a:spAutoFit/>
          </a:bodyPr>
          <a:lstStyle/>
          <a:p>
            <a:r>
              <a:rPr lang="en-AU" b="1" dirty="0">
                <a:solidFill>
                  <a:srgbClr val="800000"/>
                </a:solidFill>
              </a:rPr>
              <a:t>DISEASE SCREENING – A CHANCE TO PROMOTE HEALTH</a:t>
            </a:r>
          </a:p>
        </p:txBody>
      </p:sp>
      <p:pic>
        <p:nvPicPr>
          <p:cNvPr id="3" name="Picture 4" descr="http://media-cache-ec0.pinimg.com/236x/18/06/42/180642c03a55280a358472e10b7b96ff.jpg"/>
          <p:cNvPicPr>
            <a:picLocks noChangeAspect="1" noChangeArrowheads="1"/>
          </p:cNvPicPr>
          <p:nvPr/>
        </p:nvPicPr>
        <p:blipFill>
          <a:blip r:embed="rId2"/>
          <a:srcRect t="10526" b="3947"/>
          <a:stretch>
            <a:fillRect/>
          </a:stretch>
        </p:blipFill>
        <p:spPr bwMode="auto">
          <a:xfrm>
            <a:off x="3502071" y="1479369"/>
            <a:ext cx="5185475" cy="3532943"/>
          </a:xfrm>
          <a:prstGeom prst="rect">
            <a:avLst/>
          </a:prstGeom>
          <a:noFill/>
        </p:spPr>
      </p:pic>
      <p:sp>
        <p:nvSpPr>
          <p:cNvPr id="4" name="TextBox 3"/>
          <p:cNvSpPr txBox="1"/>
          <p:nvPr/>
        </p:nvSpPr>
        <p:spPr>
          <a:xfrm>
            <a:off x="2396724" y="4456933"/>
            <a:ext cx="7842422" cy="1061829"/>
          </a:xfrm>
          <a:prstGeom prst="rect">
            <a:avLst/>
          </a:prstGeom>
          <a:solidFill>
            <a:schemeClr val="bg1"/>
          </a:solidFill>
        </p:spPr>
        <p:txBody>
          <a:bodyPr wrap="square" rtlCol="0">
            <a:spAutoFit/>
          </a:bodyPr>
          <a:lstStyle/>
          <a:p>
            <a:r>
              <a:rPr lang="en-AU" sz="2100" b="1" dirty="0"/>
              <a:t>“ I already diagnosed myself on the Internet.</a:t>
            </a:r>
          </a:p>
          <a:p>
            <a:r>
              <a:rPr lang="en-AU" sz="2100" b="1" dirty="0"/>
              <a:t>						</a:t>
            </a:r>
          </a:p>
          <a:p>
            <a:r>
              <a:rPr lang="en-AU" sz="2100" b="1" dirty="0"/>
              <a:t>                                    I’m only here for a second opinion”</a:t>
            </a:r>
          </a:p>
        </p:txBody>
      </p:sp>
    </p:spTree>
    <p:extLst>
      <p:ext uri="{BB962C8B-B14F-4D97-AF65-F5344CB8AC3E}">
        <p14:creationId xmlns:p14="http://schemas.microsoft.com/office/powerpoint/2010/main" val="1032280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he av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362" y="390884"/>
            <a:ext cx="4286250" cy="1114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06355" y="5042556"/>
            <a:ext cx="6559867" cy="1338828"/>
          </a:xfrm>
          <a:prstGeom prst="rect">
            <a:avLst/>
          </a:prstGeom>
          <a:noFill/>
        </p:spPr>
        <p:txBody>
          <a:bodyPr wrap="square" rtlCol="0">
            <a:spAutoFit/>
          </a:bodyPr>
          <a:lstStyle/>
          <a:p>
            <a:r>
              <a:rPr lang="en-AU" dirty="0"/>
              <a:t>‘screening pets that are at risk for developing </a:t>
            </a:r>
            <a:r>
              <a:rPr lang="en-AU" b="1" dirty="0"/>
              <a:t>breed related diseases </a:t>
            </a:r>
            <a:r>
              <a:rPr lang="en-AU" dirty="0"/>
              <a:t>allows veterinarians to </a:t>
            </a:r>
            <a:r>
              <a:rPr lang="en-AU" b="1" dirty="0">
                <a:solidFill>
                  <a:srgbClr val="FF0000"/>
                </a:solidFill>
              </a:rPr>
              <a:t>partner</a:t>
            </a:r>
            <a:r>
              <a:rPr lang="en-AU" dirty="0"/>
              <a:t> with their clients to develop a </a:t>
            </a:r>
            <a:r>
              <a:rPr lang="en-AU" b="1" dirty="0"/>
              <a:t>life plan </a:t>
            </a:r>
            <a:r>
              <a:rPr lang="en-AU" dirty="0"/>
              <a:t>based on the genetic profile of the pet’</a:t>
            </a:r>
          </a:p>
          <a:p>
            <a:pPr algn="r"/>
            <a:endParaRPr lang="en-AU" sz="1350" b="1" dirty="0"/>
          </a:p>
          <a:p>
            <a:pPr algn="r"/>
            <a:r>
              <a:rPr lang="en-AU" sz="1350" b="1" dirty="0"/>
              <a:t>Dr Wendy Hauser DVM  (Peak Veterinary Consulting)</a:t>
            </a:r>
          </a:p>
        </p:txBody>
      </p:sp>
      <p:sp>
        <p:nvSpPr>
          <p:cNvPr id="6" name="Rectangle 5"/>
          <p:cNvSpPr/>
          <p:nvPr/>
        </p:nvSpPr>
        <p:spPr>
          <a:xfrm>
            <a:off x="1872754" y="2179338"/>
            <a:ext cx="8151224" cy="2062103"/>
          </a:xfrm>
          <a:prstGeom prst="rect">
            <a:avLst/>
          </a:prstGeom>
        </p:spPr>
        <p:txBody>
          <a:bodyPr wrap="square">
            <a:spAutoFit/>
          </a:bodyPr>
          <a:lstStyle/>
          <a:p>
            <a:r>
              <a:rPr lang="en-AU" sz="2000" b="1" dirty="0">
                <a:solidFill>
                  <a:schemeClr val="accent1">
                    <a:lumMod val="75000"/>
                  </a:schemeClr>
                </a:solidFill>
                <a:latin typeface="Arial" panose="020B0604020202020204" pitchFamily="34" charset="0"/>
              </a:rPr>
              <a:t>AVMA POLICY  </a:t>
            </a:r>
            <a:r>
              <a:rPr lang="en-AU" b="1" dirty="0">
                <a:solidFill>
                  <a:schemeClr val="accent1">
                    <a:lumMod val="75000"/>
                  </a:schemeClr>
                </a:solidFill>
                <a:latin typeface="Arial" panose="020B0604020202020204" pitchFamily="34" charset="0"/>
              </a:rPr>
              <a:t>(Feb 2017 Resolution)</a:t>
            </a:r>
            <a:r>
              <a:rPr lang="en-AU" sz="2000" dirty="0"/>
              <a:t/>
            </a:r>
            <a:br>
              <a:rPr lang="en-AU" sz="2000" dirty="0"/>
            </a:br>
            <a:endParaRPr lang="en-AU" sz="800" dirty="0"/>
          </a:p>
          <a:p>
            <a:r>
              <a:rPr lang="en-AU" sz="2000" dirty="0">
                <a:solidFill>
                  <a:srgbClr val="000000"/>
                </a:solidFill>
                <a:latin typeface="Arial" panose="020B0604020202020204" pitchFamily="34" charset="0"/>
              </a:rPr>
              <a:t>The AVMA encourages veterinarians to pursue </a:t>
            </a:r>
            <a:r>
              <a:rPr lang="en-AU" sz="2000" b="1" dirty="0">
                <a:solidFill>
                  <a:srgbClr val="FF0000"/>
                </a:solidFill>
                <a:latin typeface="Arial" panose="020B0604020202020204" pitchFamily="34" charset="0"/>
              </a:rPr>
              <a:t>continuing education </a:t>
            </a:r>
            <a:r>
              <a:rPr lang="en-AU" sz="2000" dirty="0">
                <a:solidFill>
                  <a:srgbClr val="000000"/>
                </a:solidFill>
                <a:latin typeface="Arial" panose="020B0604020202020204" pitchFamily="34" charset="0"/>
              </a:rPr>
              <a:t>in the </a:t>
            </a:r>
            <a:r>
              <a:rPr lang="en-AU" sz="2000" b="1" dirty="0">
                <a:solidFill>
                  <a:srgbClr val="FF0000"/>
                </a:solidFill>
                <a:latin typeface="Arial" panose="020B0604020202020204" pitchFamily="34" charset="0"/>
              </a:rPr>
              <a:t>emerging area of genetic disease in companion animals</a:t>
            </a:r>
            <a:r>
              <a:rPr lang="en-AU" sz="2000" dirty="0">
                <a:solidFill>
                  <a:srgbClr val="000000"/>
                </a:solidFill>
                <a:latin typeface="Arial" panose="020B0604020202020204" pitchFamily="34" charset="0"/>
              </a:rPr>
              <a:t>. The AVMA also encourages veterinarians to educate breeders, companion animal owners, and the public on the responsibilities involved with breeding and selecting companion animals.</a:t>
            </a:r>
            <a:endParaRPr lang="en-AU" sz="20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9982" y="4983492"/>
            <a:ext cx="1092312" cy="1092312"/>
          </a:xfrm>
          <a:prstGeom prst="rect">
            <a:avLst/>
          </a:prstGeom>
        </p:spPr>
      </p:pic>
      <p:pic>
        <p:nvPicPr>
          <p:cNvPr id="9" name="Picture 8" descr="Screen Shot 2018-03-17 at 1.47.54 pm.png"/>
          <p:cNvPicPr>
            <a:picLocks noChangeAspect="1"/>
          </p:cNvPicPr>
          <p:nvPr/>
        </p:nvPicPr>
        <p:blipFill>
          <a:blip r:embed="rId5"/>
          <a:stretch>
            <a:fillRect/>
          </a:stretch>
        </p:blipFill>
        <p:spPr>
          <a:xfrm>
            <a:off x="9070893" y="402240"/>
            <a:ext cx="983624" cy="978606"/>
          </a:xfrm>
          <a:prstGeom prst="rect">
            <a:avLst/>
          </a:prstGeom>
        </p:spPr>
      </p:pic>
      <p:pic>
        <p:nvPicPr>
          <p:cNvPr id="11" name="Picture 10" descr="Screen Shot 2018-03-17 at 1.49.35 pm.png"/>
          <p:cNvPicPr>
            <a:picLocks noChangeAspect="1"/>
          </p:cNvPicPr>
          <p:nvPr/>
        </p:nvPicPr>
        <p:blipFill>
          <a:blip r:embed="rId6"/>
          <a:stretch>
            <a:fillRect/>
          </a:stretch>
        </p:blipFill>
        <p:spPr>
          <a:xfrm>
            <a:off x="7880627" y="157826"/>
            <a:ext cx="961950" cy="1370969"/>
          </a:xfrm>
          <a:prstGeom prst="rect">
            <a:avLst/>
          </a:prstGeom>
        </p:spPr>
      </p:pic>
    </p:spTree>
    <p:extLst>
      <p:ext uri="{BB962C8B-B14F-4D97-AF65-F5344CB8AC3E}">
        <p14:creationId xmlns:p14="http://schemas.microsoft.com/office/powerpoint/2010/main" val="37343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accel="50000" decel="5000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all outs png"/>
          <p:cNvPicPr>
            <a:picLocks noChangeAspect="1" noChangeArrowheads="1"/>
          </p:cNvPicPr>
          <p:nvPr/>
        </p:nvPicPr>
        <p:blipFill rotWithShape="1">
          <a:blip r:embed="rId3">
            <a:extLst>
              <a:ext uri="{28A0092B-C50C-407E-A947-70E740481C1C}">
                <a14:useLocalDpi xmlns:a14="http://schemas.microsoft.com/office/drawing/2010/main" val="0"/>
              </a:ext>
            </a:extLst>
          </a:blip>
          <a:srcRect l="15173" t="10274" r="12366"/>
          <a:stretch/>
        </p:blipFill>
        <p:spPr bwMode="auto">
          <a:xfrm>
            <a:off x="4976629" y="9480"/>
            <a:ext cx="5976793" cy="37709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03211" y="389233"/>
            <a:ext cx="5103636" cy="1569660"/>
          </a:xfrm>
          <a:prstGeom prst="rect">
            <a:avLst/>
          </a:prstGeom>
        </p:spPr>
        <p:txBody>
          <a:bodyPr wrap="square">
            <a:spAutoFit/>
          </a:bodyPr>
          <a:lstStyle/>
          <a:p>
            <a:r>
              <a:rPr lang="en-AU" sz="1600" i="1" dirty="0">
                <a:solidFill>
                  <a:srgbClr val="000000"/>
                </a:solidFill>
                <a:latin typeface="Arial" panose="020B0604020202020204" pitchFamily="34" charset="0"/>
              </a:rPr>
              <a:t>“Genetic testing </a:t>
            </a:r>
            <a:r>
              <a:rPr lang="en-AU" sz="1600" b="1" i="1" dirty="0">
                <a:solidFill>
                  <a:srgbClr val="000000"/>
                </a:solidFill>
                <a:latin typeface="Arial" panose="020B0604020202020204" pitchFamily="34" charset="0"/>
              </a:rPr>
              <a:t>is indispensable in veterinary medicine </a:t>
            </a:r>
            <a:r>
              <a:rPr lang="en-AU" sz="1600" i="1" dirty="0">
                <a:solidFill>
                  <a:srgbClr val="000000"/>
                </a:solidFill>
                <a:latin typeface="Arial" panose="020B0604020202020204" pitchFamily="34" charset="0"/>
              </a:rPr>
              <a:t>and encompasses much more than DNA tests. Any diagnostic test or observation </a:t>
            </a:r>
            <a:r>
              <a:rPr lang="en-AU" sz="1600" b="1" i="1" dirty="0">
                <a:solidFill>
                  <a:srgbClr val="000000"/>
                </a:solidFill>
                <a:latin typeface="Arial" panose="020B0604020202020204" pitchFamily="34" charset="0"/>
              </a:rPr>
              <a:t>that identifies genetic predisposition to disease gives veterinarians the opportunity to improve the lives of their patients</a:t>
            </a:r>
            <a:r>
              <a:rPr lang="en-AU" sz="1600" i="1" dirty="0">
                <a:solidFill>
                  <a:srgbClr val="000000"/>
                </a:solidFill>
                <a:latin typeface="Arial" panose="020B0604020202020204" pitchFamily="34" charset="0"/>
              </a:rPr>
              <a:t>. </a:t>
            </a:r>
          </a:p>
        </p:txBody>
      </p:sp>
      <p:sp>
        <p:nvSpPr>
          <p:cNvPr id="3" name="Rectangle 2"/>
          <p:cNvSpPr/>
          <p:nvPr/>
        </p:nvSpPr>
        <p:spPr>
          <a:xfrm>
            <a:off x="1524001" y="6349343"/>
            <a:ext cx="9144000" cy="338554"/>
          </a:xfrm>
          <a:prstGeom prst="rect">
            <a:avLst/>
          </a:prstGeom>
        </p:spPr>
        <p:txBody>
          <a:bodyPr wrap="square">
            <a:spAutoFit/>
          </a:bodyPr>
          <a:lstStyle/>
          <a:p>
            <a:r>
              <a:rPr lang="en-AU" sz="1600" dirty="0">
                <a:solidFill>
                  <a:srgbClr val="000000"/>
                </a:solidFill>
                <a:latin typeface="Arial" panose="020B0604020202020204" pitchFamily="34" charset="0"/>
              </a:rPr>
              <a:t>Dr. Jerold Bell, adjunct professor at the Tufts University Cummings School of Veterinary Medicine.</a:t>
            </a:r>
            <a:endParaRPr lang="en-AU" sz="1600" dirty="0"/>
          </a:p>
        </p:txBody>
      </p:sp>
      <p:pic>
        <p:nvPicPr>
          <p:cNvPr id="7" name="Picture 6" descr="Screen Shot 2018-03-17 at 1.34.59 pm.png"/>
          <p:cNvPicPr>
            <a:picLocks noChangeAspect="1"/>
          </p:cNvPicPr>
          <p:nvPr/>
        </p:nvPicPr>
        <p:blipFill>
          <a:blip r:embed="rId4"/>
          <a:stretch>
            <a:fillRect/>
          </a:stretch>
        </p:blipFill>
        <p:spPr>
          <a:xfrm>
            <a:off x="1856894" y="3304169"/>
            <a:ext cx="5155190" cy="2872654"/>
          </a:xfrm>
          <a:prstGeom prst="rect">
            <a:avLst/>
          </a:prstGeom>
        </p:spPr>
      </p:pic>
      <p:pic>
        <p:nvPicPr>
          <p:cNvPr id="8" name="Picture 7" descr="Screen Shot 2018-03-17 at 1.58.05 pm.png"/>
          <p:cNvPicPr>
            <a:picLocks noChangeAspect="1"/>
          </p:cNvPicPr>
          <p:nvPr/>
        </p:nvPicPr>
        <p:blipFill>
          <a:blip r:embed="rId5"/>
          <a:stretch>
            <a:fillRect/>
          </a:stretch>
        </p:blipFill>
        <p:spPr>
          <a:xfrm>
            <a:off x="2278064" y="973990"/>
            <a:ext cx="1769561" cy="1666023"/>
          </a:xfrm>
          <a:prstGeom prst="rect">
            <a:avLst/>
          </a:prstGeom>
        </p:spPr>
      </p:pic>
      <p:pic>
        <p:nvPicPr>
          <p:cNvPr id="9" name="Picture 8" descr="Screen Shot 2018-03-17 at 1.49.35 pm.png"/>
          <p:cNvPicPr>
            <a:picLocks noChangeAspect="1"/>
          </p:cNvPicPr>
          <p:nvPr/>
        </p:nvPicPr>
        <p:blipFill>
          <a:blip r:embed="rId6"/>
          <a:stretch>
            <a:fillRect/>
          </a:stretch>
        </p:blipFill>
        <p:spPr>
          <a:xfrm>
            <a:off x="8338191" y="3415024"/>
            <a:ext cx="1187772" cy="1692809"/>
          </a:xfrm>
          <a:prstGeom prst="rect">
            <a:avLst/>
          </a:prstGeom>
        </p:spPr>
      </p:pic>
      <p:sp>
        <p:nvSpPr>
          <p:cNvPr id="4" name="הסבר מלבני 3"/>
          <p:cNvSpPr/>
          <p:nvPr/>
        </p:nvSpPr>
        <p:spPr>
          <a:xfrm rot="1102222">
            <a:off x="9623833" y="3620515"/>
            <a:ext cx="2056438" cy="222045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mtClean="0"/>
              <a:t>"ישמח אתכם" לשמוע שזיהוי מחלות ממש אינו מוגבל לכלבים גזעיים, אנו מחפשים ומוצאים מחלות בקרב כלבים מעורבים</a:t>
            </a:r>
            <a:endParaRPr lang="he-IL"/>
          </a:p>
        </p:txBody>
      </p:sp>
    </p:spTree>
    <p:extLst>
      <p:ext uri="{BB962C8B-B14F-4D97-AF65-F5344CB8AC3E}">
        <p14:creationId xmlns:p14="http://schemas.microsoft.com/office/powerpoint/2010/main" val="3447264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89100" y="4123824"/>
            <a:ext cx="8581458" cy="1938992"/>
          </a:xfrm>
          <a:prstGeom prst="rect">
            <a:avLst/>
          </a:prstGeom>
          <a:solidFill>
            <a:schemeClr val="accent5">
              <a:lumMod val="40000"/>
              <a:lumOff val="60000"/>
            </a:schemeClr>
          </a:solidFill>
          <a:ln>
            <a:solidFill>
              <a:schemeClr val="tx1"/>
            </a:solidFill>
          </a:ln>
        </p:spPr>
        <p:txBody>
          <a:bodyPr wrap="square">
            <a:spAutoFit/>
          </a:bodyPr>
          <a:lstStyle/>
          <a:p>
            <a:r>
              <a:rPr lang="en-AU" sz="2000" i="1" dirty="0">
                <a:solidFill>
                  <a:srgbClr val="333333"/>
                </a:solidFill>
                <a:latin typeface="Arial" panose="020B0604020202020204" pitchFamily="34" charset="0"/>
              </a:rPr>
              <a:t>Heritable Defects that cause Disease is made under Section 7 of the Act states it is an </a:t>
            </a:r>
            <a:r>
              <a:rPr lang="en-AU" sz="2000" i="1" dirty="0">
                <a:solidFill>
                  <a:srgbClr val="FF0000"/>
                </a:solidFill>
                <a:latin typeface="Arial" panose="020B0604020202020204" pitchFamily="34" charset="0"/>
              </a:rPr>
              <a:t>offence</a:t>
            </a:r>
            <a:r>
              <a:rPr lang="en-AU" sz="2000" i="1" dirty="0">
                <a:solidFill>
                  <a:srgbClr val="333333"/>
                </a:solidFill>
                <a:latin typeface="Arial" panose="020B0604020202020204" pitchFamily="34" charset="0"/>
              </a:rPr>
              <a:t> to sell an animal with a heritable defect to anyone without them being made aware of it.</a:t>
            </a:r>
          </a:p>
          <a:p>
            <a:endParaRPr lang="en-AU" sz="2000" i="1" dirty="0">
              <a:solidFill>
                <a:srgbClr val="333333"/>
              </a:solidFill>
              <a:latin typeface="Arial" panose="020B0604020202020204" pitchFamily="34" charset="0"/>
            </a:endParaRPr>
          </a:p>
          <a:p>
            <a:r>
              <a:rPr lang="en-AU" sz="2000" i="1" dirty="0">
                <a:solidFill>
                  <a:srgbClr val="333333"/>
                </a:solidFill>
                <a:latin typeface="Arial" panose="020B0604020202020204" pitchFamily="34" charset="0"/>
              </a:rPr>
              <a:t>It is the breeders responsibility to make every effort and use all commercially available tools to obtain this knowledge</a:t>
            </a:r>
            <a:endParaRPr lang="en-AU" sz="2000" i="1" dirty="0"/>
          </a:p>
        </p:txBody>
      </p:sp>
      <p:pic>
        <p:nvPicPr>
          <p:cNvPr id="7" name="Picture 6"/>
          <p:cNvPicPr>
            <a:picLocks noChangeAspect="1"/>
          </p:cNvPicPr>
          <p:nvPr/>
        </p:nvPicPr>
        <p:blipFill rotWithShape="1">
          <a:blip r:embed="rId3"/>
          <a:srcRect l="33497" t="31283" r="17436" b="59887"/>
          <a:stretch/>
        </p:blipFill>
        <p:spPr>
          <a:xfrm>
            <a:off x="1524001" y="2537740"/>
            <a:ext cx="8712201" cy="85546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109665" y="1808766"/>
            <a:ext cx="6351867" cy="461665"/>
          </a:xfrm>
          <a:prstGeom prst="rect">
            <a:avLst/>
          </a:prstGeom>
          <a:noFill/>
        </p:spPr>
        <p:txBody>
          <a:bodyPr wrap="none" rtlCol="0">
            <a:spAutoFit/>
          </a:bodyPr>
          <a:lstStyle/>
          <a:p>
            <a:r>
              <a:rPr lang="en-AU" sz="2400" b="1" dirty="0">
                <a:solidFill>
                  <a:srgbClr val="800000"/>
                </a:solidFill>
              </a:rPr>
              <a:t>BACK YARD BREEDER REGULATION IS COMING …</a:t>
            </a:r>
          </a:p>
        </p:txBody>
      </p:sp>
      <p:pic>
        <p:nvPicPr>
          <p:cNvPr id="9" name="Picture 8" descr="Screen Shot 2018-03-17 at 2.00.17 pm.png"/>
          <p:cNvPicPr>
            <a:picLocks noChangeAspect="1"/>
          </p:cNvPicPr>
          <p:nvPr/>
        </p:nvPicPr>
        <p:blipFill>
          <a:blip r:embed="rId4"/>
          <a:stretch>
            <a:fillRect/>
          </a:stretch>
        </p:blipFill>
        <p:spPr>
          <a:xfrm>
            <a:off x="1704976" y="157164"/>
            <a:ext cx="5876925" cy="1422113"/>
          </a:xfrm>
          <a:prstGeom prst="rect">
            <a:avLst/>
          </a:prstGeom>
        </p:spPr>
      </p:pic>
      <p:pic>
        <p:nvPicPr>
          <p:cNvPr id="10" name="Picture 9" descr="Screen Shot 2018-03-17 at 2.04.33 pm.png"/>
          <p:cNvPicPr>
            <a:picLocks noChangeAspect="1"/>
          </p:cNvPicPr>
          <p:nvPr/>
        </p:nvPicPr>
        <p:blipFill>
          <a:blip r:embed="rId5"/>
          <a:stretch>
            <a:fillRect/>
          </a:stretch>
        </p:blipFill>
        <p:spPr>
          <a:xfrm>
            <a:off x="7524750" y="381899"/>
            <a:ext cx="3143250" cy="964301"/>
          </a:xfrm>
          <a:prstGeom prst="rect">
            <a:avLst/>
          </a:prstGeom>
        </p:spPr>
      </p:pic>
    </p:spTree>
    <p:extLst>
      <p:ext uri="{BB962C8B-B14F-4D97-AF65-F5344CB8AC3E}">
        <p14:creationId xmlns:p14="http://schemas.microsoft.com/office/powerpoint/2010/main" val="300658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5595" y="4566452"/>
            <a:ext cx="8072366" cy="1938992"/>
          </a:xfrm>
          <a:prstGeom prst="rect">
            <a:avLst/>
          </a:prstGeom>
        </p:spPr>
        <p:txBody>
          <a:bodyPr wrap="square">
            <a:spAutoFit/>
          </a:bodyPr>
          <a:lstStyle/>
          <a:p>
            <a:r>
              <a:rPr lang="en-US" sz="2000" dirty="0"/>
              <a:t>Most puppy buyers research and demand specific health tests.  </a:t>
            </a:r>
          </a:p>
          <a:p>
            <a:endParaRPr lang="en-US" sz="2000" dirty="0"/>
          </a:p>
          <a:p>
            <a:r>
              <a:rPr lang="en-US" sz="2000" dirty="0"/>
              <a:t>What does a pedigree dog sell for?  What do I get for my money?</a:t>
            </a:r>
          </a:p>
          <a:p>
            <a:endParaRPr lang="en-US" sz="2000" dirty="0"/>
          </a:p>
          <a:p>
            <a:r>
              <a:rPr lang="en-US" sz="2000" dirty="0"/>
              <a:t>Health and breed assurances</a:t>
            </a:r>
          </a:p>
          <a:p>
            <a:endParaRPr lang="en-US" sz="2000" dirty="0"/>
          </a:p>
        </p:txBody>
      </p:sp>
      <p:pic>
        <p:nvPicPr>
          <p:cNvPr id="63490" name="Picture 2"/>
          <p:cNvPicPr>
            <a:picLocks noChangeAspect="1" noChangeArrowheads="1"/>
          </p:cNvPicPr>
          <p:nvPr/>
        </p:nvPicPr>
        <p:blipFill>
          <a:blip r:embed="rId2"/>
          <a:srcRect/>
          <a:stretch>
            <a:fillRect/>
          </a:stretch>
        </p:blipFill>
        <p:spPr bwMode="auto">
          <a:xfrm>
            <a:off x="2167484" y="1107460"/>
            <a:ext cx="4830895" cy="3220387"/>
          </a:xfrm>
          <a:prstGeom prst="rect">
            <a:avLst/>
          </a:prstGeom>
          <a:noFill/>
          <a:ln w="9525">
            <a:noFill/>
            <a:miter lim="800000"/>
            <a:headEnd/>
            <a:tailEnd/>
          </a:ln>
          <a:effectLst/>
        </p:spPr>
      </p:pic>
      <p:sp>
        <p:nvSpPr>
          <p:cNvPr id="4" name="TextBox 3"/>
          <p:cNvSpPr txBox="1"/>
          <p:nvPr/>
        </p:nvSpPr>
        <p:spPr>
          <a:xfrm>
            <a:off x="2746497" y="197265"/>
            <a:ext cx="5445658" cy="584775"/>
          </a:xfrm>
          <a:prstGeom prst="rect">
            <a:avLst/>
          </a:prstGeom>
          <a:noFill/>
        </p:spPr>
        <p:txBody>
          <a:bodyPr wrap="none" rtlCol="0">
            <a:spAutoFit/>
          </a:bodyPr>
          <a:lstStyle/>
          <a:p>
            <a:r>
              <a:rPr lang="en-AU" sz="3200" b="1" dirty="0">
                <a:solidFill>
                  <a:schemeClr val="accent1">
                    <a:lumMod val="50000"/>
                  </a:schemeClr>
                </a:solidFill>
              </a:rPr>
              <a:t>Pet owners are getting smarter</a:t>
            </a:r>
          </a:p>
        </p:txBody>
      </p:sp>
      <p:sp>
        <p:nvSpPr>
          <p:cNvPr id="5" name="Rectangle 4"/>
          <p:cNvSpPr/>
          <p:nvPr/>
        </p:nvSpPr>
        <p:spPr>
          <a:xfrm>
            <a:off x="7158664" y="1685120"/>
            <a:ext cx="3435357" cy="2308324"/>
          </a:xfrm>
          <a:prstGeom prst="rect">
            <a:avLst/>
          </a:prstGeom>
          <a:solidFill>
            <a:schemeClr val="accent2">
              <a:lumMod val="40000"/>
              <a:lumOff val="60000"/>
            </a:schemeClr>
          </a:solidFill>
          <a:ln w="38100" cmpd="sng">
            <a:solidFill>
              <a:srgbClr val="FF0000"/>
            </a:solidFill>
          </a:ln>
        </p:spPr>
        <p:txBody>
          <a:bodyPr wrap="square">
            <a:spAutoFit/>
          </a:bodyPr>
          <a:lstStyle/>
          <a:p>
            <a:pPr algn="ctr"/>
            <a:r>
              <a:rPr lang="en-US" sz="2400" smtClean="0">
                <a:solidFill>
                  <a:srgbClr val="1F4E79"/>
                </a:solidFill>
              </a:rPr>
              <a:t>Kennel </a:t>
            </a:r>
            <a:r>
              <a:rPr lang="en-US" sz="2400" dirty="0">
                <a:solidFill>
                  <a:srgbClr val="1F4E79"/>
                </a:solidFill>
              </a:rPr>
              <a:t>clubs support &amp; promote responsible breeders as “accredited” and list them on their web sites and social media. </a:t>
            </a:r>
          </a:p>
        </p:txBody>
      </p:sp>
    </p:spTree>
    <p:extLst>
      <p:ext uri="{BB962C8B-B14F-4D97-AF65-F5344CB8AC3E}">
        <p14:creationId xmlns:p14="http://schemas.microsoft.com/office/powerpoint/2010/main" val="2375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574" t="20147" r="66013" b="12586"/>
          <a:stretch/>
        </p:blipFill>
        <p:spPr>
          <a:xfrm>
            <a:off x="3234620" y="1"/>
            <a:ext cx="5071534" cy="4815629"/>
          </a:xfrm>
          <a:prstGeom prst="rect">
            <a:avLst/>
          </a:prstGeom>
        </p:spPr>
      </p:pic>
      <p:sp>
        <p:nvSpPr>
          <p:cNvPr id="2" name="Rectangle 1"/>
          <p:cNvSpPr/>
          <p:nvPr/>
        </p:nvSpPr>
        <p:spPr>
          <a:xfrm>
            <a:off x="1794532" y="4944655"/>
            <a:ext cx="8440616" cy="1754327"/>
          </a:xfrm>
          <a:prstGeom prst="rect">
            <a:avLst/>
          </a:prstGeom>
        </p:spPr>
        <p:txBody>
          <a:bodyPr wrap="square">
            <a:spAutoFit/>
          </a:bodyPr>
          <a:lstStyle/>
          <a:p>
            <a:r>
              <a:rPr lang="en-AU" dirty="0">
                <a:solidFill>
                  <a:srgbClr val="333333"/>
                </a:solidFill>
                <a:latin typeface="Montserrat"/>
              </a:rPr>
              <a:t>Producing affected puppies that will develop the condition you tested for will have a serious </a:t>
            </a:r>
            <a:r>
              <a:rPr lang="en-AU" b="1" dirty="0">
                <a:solidFill>
                  <a:srgbClr val="FF0000"/>
                </a:solidFill>
                <a:latin typeface="Montserrat"/>
              </a:rPr>
              <a:t>impact on canine health and welfare</a:t>
            </a:r>
            <a:r>
              <a:rPr lang="en-AU" dirty="0">
                <a:solidFill>
                  <a:srgbClr val="333333"/>
                </a:solidFill>
                <a:latin typeface="Montserrat"/>
              </a:rPr>
              <a:t>. A mating which may produce affected puppies </a:t>
            </a:r>
            <a:r>
              <a:rPr lang="en-AU" b="1" dirty="0">
                <a:solidFill>
                  <a:srgbClr val="FF0000"/>
                </a:solidFill>
                <a:latin typeface="Montserrat"/>
              </a:rPr>
              <a:t>should never knowingly be carried out</a:t>
            </a:r>
            <a:r>
              <a:rPr lang="en-AU" dirty="0">
                <a:solidFill>
                  <a:srgbClr val="333333"/>
                </a:solidFill>
                <a:latin typeface="Montserrat"/>
              </a:rPr>
              <a:t>. If this mating accidentally occurs, it is important to test all of the puppies before they are bred from or are passed on to new homes. Veterinary advice should be sought as to the clinical management of any affected puppies.</a:t>
            </a:r>
            <a:endParaRPr lang="en-AU" dirty="0"/>
          </a:p>
        </p:txBody>
      </p:sp>
    </p:spTree>
    <p:extLst>
      <p:ext uri="{BB962C8B-B14F-4D97-AF65-F5344CB8AC3E}">
        <p14:creationId xmlns:p14="http://schemas.microsoft.com/office/powerpoint/2010/main" val="17154368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2330402"/>
            <a:ext cx="10515600" cy="1325563"/>
          </a:xfrm>
        </p:spPr>
        <p:txBody>
          <a:bodyPr/>
          <a:lstStyle/>
          <a:p>
            <a:r>
              <a:rPr lang="he-IL" smtClean="0"/>
              <a:t>האתר של </a:t>
            </a:r>
            <a:r>
              <a:rPr lang="en-US" smtClean="0"/>
              <a:t>ORIVET</a:t>
            </a:r>
            <a:r>
              <a:rPr lang="he-IL" smtClean="0"/>
              <a:t> ככלי עבור המגדל, מראה נבוכים</a:t>
            </a:r>
            <a:endParaRPr lang="he-IL"/>
          </a:p>
        </p:txBody>
      </p:sp>
      <p:sp>
        <p:nvSpPr>
          <p:cNvPr id="3" name="מציין מיקום תוכן 2"/>
          <p:cNvSpPr>
            <a:spLocks noGrp="1"/>
          </p:cNvSpPr>
          <p:nvPr>
            <p:ph idx="1"/>
          </p:nvPr>
        </p:nvSpPr>
        <p:spPr/>
        <p:txBody>
          <a:bodyPr/>
          <a:lstStyle/>
          <a:p>
            <a:endParaRPr lang="he-IL"/>
          </a:p>
        </p:txBody>
      </p:sp>
    </p:spTree>
    <p:extLst>
      <p:ext uri="{BB962C8B-B14F-4D97-AF65-F5344CB8AC3E}">
        <p14:creationId xmlns:p14="http://schemas.microsoft.com/office/powerpoint/2010/main" val="3228281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b shutter_1557468"/>
          <p:cNvPicPr>
            <a:picLocks noChangeAspect="1" noChangeArrowheads="1"/>
          </p:cNvPicPr>
          <p:nvPr/>
        </p:nvPicPr>
        <p:blipFill>
          <a:blip r:embed="rId2" cstate="print"/>
          <a:srcRect/>
          <a:stretch>
            <a:fillRect/>
          </a:stretch>
        </p:blipFill>
        <p:spPr bwMode="auto">
          <a:xfrm>
            <a:off x="6989768" y="1274267"/>
            <a:ext cx="3678232" cy="5587256"/>
          </a:xfrm>
          <a:prstGeom prst="rect">
            <a:avLst/>
          </a:prstGeom>
          <a:noFill/>
        </p:spPr>
      </p:pic>
      <p:sp>
        <p:nvSpPr>
          <p:cNvPr id="3" name="TextBox 2"/>
          <p:cNvSpPr txBox="1"/>
          <p:nvPr/>
        </p:nvSpPr>
        <p:spPr>
          <a:xfrm>
            <a:off x="5989064" y="293866"/>
            <a:ext cx="3560208" cy="584775"/>
          </a:xfrm>
          <a:prstGeom prst="rect">
            <a:avLst/>
          </a:prstGeom>
          <a:noFill/>
        </p:spPr>
        <p:txBody>
          <a:bodyPr wrap="square" rtlCol="0">
            <a:spAutoFit/>
          </a:bodyPr>
          <a:lstStyle/>
          <a:p>
            <a:pPr algn="ctr" defTabSz="457200"/>
            <a:r>
              <a:rPr lang="he-IL" sz="1600" b="1" i="1" dirty="0">
                <a:solidFill>
                  <a:srgbClr val="FF0000"/>
                </a:solidFill>
              </a:rPr>
              <a:t>מהם היתרונות בפרופיל </a:t>
            </a:r>
            <a:r>
              <a:rPr lang="en-US" sz="1600" b="1" i="1" dirty="0">
                <a:solidFill>
                  <a:srgbClr val="FF0000"/>
                </a:solidFill>
              </a:rPr>
              <a:t>DNA</a:t>
            </a:r>
            <a:r>
              <a:rPr lang="he-IL" sz="1600" b="1" i="1" dirty="0">
                <a:solidFill>
                  <a:srgbClr val="FF0000"/>
                </a:solidFill>
              </a:rPr>
              <a:t>?</a:t>
            </a:r>
          </a:p>
          <a:p>
            <a:pPr algn="ctr" defTabSz="457200" rtl="0"/>
            <a:r>
              <a:rPr lang="he-IL" sz="1600" b="1" i="1" dirty="0">
                <a:solidFill>
                  <a:srgbClr val="FF0000"/>
                </a:solidFill>
              </a:rPr>
              <a:t>למה אני צריך את זה?</a:t>
            </a:r>
            <a:endParaRPr lang="en-AU" sz="1600" b="1" i="1" dirty="0">
              <a:solidFill>
                <a:srgbClr val="FF0000"/>
              </a:solidFill>
            </a:endParaRPr>
          </a:p>
        </p:txBody>
      </p:sp>
      <p:sp>
        <p:nvSpPr>
          <p:cNvPr id="7" name="TextBox 6"/>
          <p:cNvSpPr txBox="1"/>
          <p:nvPr/>
        </p:nvSpPr>
        <p:spPr>
          <a:xfrm>
            <a:off x="1522382" y="692096"/>
            <a:ext cx="5562304" cy="830997"/>
          </a:xfrm>
          <a:prstGeom prst="rect">
            <a:avLst/>
          </a:prstGeom>
          <a:noFill/>
        </p:spPr>
        <p:txBody>
          <a:bodyPr wrap="square" rtlCol="0">
            <a:spAutoFit/>
          </a:bodyPr>
          <a:lstStyle/>
          <a:p>
            <a:pPr algn="l" defTabSz="457200" rtl="0"/>
            <a:r>
              <a:rPr lang="he-IL" sz="2400" b="1" dirty="0">
                <a:solidFill>
                  <a:srgbClr val="15A53E"/>
                </a:solidFill>
              </a:rPr>
              <a:t>המטרה- הקמת מאגר מידע </a:t>
            </a:r>
          </a:p>
          <a:p>
            <a:pPr algn="l" defTabSz="457200" rtl="0"/>
            <a:r>
              <a:rPr lang="he-IL" sz="2400" b="1">
                <a:solidFill>
                  <a:srgbClr val="15A53E"/>
                </a:solidFill>
              </a:rPr>
              <a:t>מהימן </a:t>
            </a:r>
            <a:r>
              <a:rPr lang="he-IL" sz="2400" b="1" smtClean="0">
                <a:solidFill>
                  <a:srgbClr val="15A53E"/>
                </a:solidFill>
              </a:rPr>
              <a:t>מבוקר ומדויק</a:t>
            </a:r>
            <a:endParaRPr lang="en-AU" sz="2400" dirty="0">
              <a:solidFill>
                <a:srgbClr val="44546A"/>
              </a:solidFill>
            </a:endParaRPr>
          </a:p>
        </p:txBody>
      </p:sp>
      <p:sp>
        <p:nvSpPr>
          <p:cNvPr id="8" name="TextBox 7"/>
          <p:cNvSpPr txBox="1"/>
          <p:nvPr/>
        </p:nvSpPr>
        <p:spPr>
          <a:xfrm>
            <a:off x="1725949" y="5820330"/>
            <a:ext cx="6961593" cy="830997"/>
          </a:xfrm>
          <a:prstGeom prst="rect">
            <a:avLst/>
          </a:prstGeom>
          <a:noFill/>
        </p:spPr>
        <p:txBody>
          <a:bodyPr wrap="square" rtlCol="0">
            <a:spAutoFit/>
          </a:bodyPr>
          <a:lstStyle/>
          <a:p>
            <a:pPr algn="ctr" defTabSz="457200"/>
            <a:r>
              <a:rPr lang="he-IL" sz="2400" dirty="0">
                <a:solidFill>
                  <a:prstClr val="black"/>
                </a:solidFill>
              </a:rPr>
              <a:t>בדיקת </a:t>
            </a:r>
            <a:r>
              <a:rPr lang="en-US" sz="2400" dirty="0">
                <a:solidFill>
                  <a:prstClr val="black"/>
                </a:solidFill>
              </a:rPr>
              <a:t>DNA</a:t>
            </a:r>
            <a:r>
              <a:rPr lang="he-IL" sz="2400" dirty="0">
                <a:solidFill>
                  <a:prstClr val="black"/>
                </a:solidFill>
              </a:rPr>
              <a:t> מאפשרת הוכחה חד משמעית לזהותו המוחלטת של הגור ולשושלת שלו</a:t>
            </a:r>
            <a:endParaRPr lang="en-AU" sz="2400" dirty="0">
              <a:solidFill>
                <a:prstClr val="black"/>
              </a:solidFill>
            </a:endParaRPr>
          </a:p>
        </p:txBody>
      </p:sp>
      <p:sp>
        <p:nvSpPr>
          <p:cNvPr id="9" name="Cloud Callout 8"/>
          <p:cNvSpPr/>
          <p:nvPr/>
        </p:nvSpPr>
        <p:spPr>
          <a:xfrm flipH="1">
            <a:off x="5912650" y="0"/>
            <a:ext cx="3709759" cy="1308100"/>
          </a:xfrm>
          <a:prstGeom prst="cloudCallout">
            <a:avLst>
              <a:gd name="adj1" fmla="val -50151"/>
              <a:gd name="adj2" fmla="val 5697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a:endParaRPr lang="en-AU">
              <a:solidFill>
                <a:prstClr val="white"/>
              </a:solidFill>
            </a:endParaRPr>
          </a:p>
        </p:txBody>
      </p:sp>
      <p:pic>
        <p:nvPicPr>
          <p:cNvPr id="11" name="Picture 10" descr="GaliCertificate_d96e8351d046e8de011337263c61f28c.jpg"/>
          <p:cNvPicPr>
            <a:picLocks noChangeAspect="1"/>
          </p:cNvPicPr>
          <p:nvPr/>
        </p:nvPicPr>
        <p:blipFill>
          <a:blip r:embed="rId3"/>
          <a:stretch>
            <a:fillRect/>
          </a:stretch>
        </p:blipFill>
        <p:spPr>
          <a:xfrm>
            <a:off x="2333785" y="1968501"/>
            <a:ext cx="4985395" cy="3579791"/>
          </a:xfrm>
          <a:prstGeom prst="rect">
            <a:avLst/>
          </a:prstGeom>
          <a:ln w="57150" cmpd="sng">
            <a:solidFill>
              <a:schemeClr val="tx1"/>
            </a:solidFill>
          </a:ln>
        </p:spPr>
      </p:pic>
      <p:pic>
        <p:nvPicPr>
          <p:cNvPr id="13" name="Picture 12" descr="Screen Shot 2018-03-17 at 7.18.50 am.png"/>
          <p:cNvPicPr>
            <a:picLocks noChangeAspect="1"/>
          </p:cNvPicPr>
          <p:nvPr/>
        </p:nvPicPr>
        <p:blipFill>
          <a:blip r:embed="rId4"/>
          <a:stretch>
            <a:fillRect/>
          </a:stretch>
        </p:blipFill>
        <p:spPr>
          <a:xfrm>
            <a:off x="8691740" y="4123099"/>
            <a:ext cx="1722261" cy="2455501"/>
          </a:xfrm>
          <a:prstGeom prst="rect">
            <a:avLst/>
          </a:prstGeom>
        </p:spPr>
      </p:pic>
      <p:pic>
        <p:nvPicPr>
          <p:cNvPr id="14" name="Picture 13" descr="verified.jpg"/>
          <p:cNvPicPr>
            <a:picLocks noChangeAspect="1"/>
          </p:cNvPicPr>
          <p:nvPr/>
        </p:nvPicPr>
        <p:blipFill>
          <a:blip r:embed="rId5"/>
          <a:stretch>
            <a:fillRect/>
          </a:stretch>
        </p:blipFill>
        <p:spPr>
          <a:xfrm>
            <a:off x="3925269" y="2525376"/>
            <a:ext cx="1790823" cy="1864084"/>
          </a:xfrm>
          <a:prstGeom prst="rect">
            <a:avLst/>
          </a:prstGeom>
        </p:spPr>
      </p:pic>
    </p:spTree>
    <p:extLst>
      <p:ext uri="{BB962C8B-B14F-4D97-AF65-F5344CB8AC3E}">
        <p14:creationId xmlns:p14="http://schemas.microsoft.com/office/powerpoint/2010/main" val="81615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Bottom)">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50000" decel="5000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computer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l="11204" t="13247" r="10154" b="4992"/>
          <a:stretch/>
        </p:blipFill>
        <p:spPr bwMode="auto">
          <a:xfrm>
            <a:off x="2249030" y="1056393"/>
            <a:ext cx="6919373" cy="56720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46039" y="1461841"/>
            <a:ext cx="5078429" cy="3467262"/>
          </a:xfrm>
          <a:prstGeom prst="rect">
            <a:avLst/>
          </a:prstGeom>
        </p:spPr>
      </p:pic>
      <p:pic>
        <p:nvPicPr>
          <p:cNvPr id="4" name="Picture 3"/>
          <p:cNvPicPr>
            <a:picLocks noChangeAspect="1"/>
          </p:cNvPicPr>
          <p:nvPr/>
        </p:nvPicPr>
        <p:blipFill rotWithShape="1">
          <a:blip r:embed="rId5"/>
          <a:srcRect b="45420"/>
          <a:stretch/>
        </p:blipFill>
        <p:spPr>
          <a:xfrm>
            <a:off x="3858983" y="2969626"/>
            <a:ext cx="4266997" cy="1845602"/>
          </a:xfrm>
          <a:prstGeom prst="rect">
            <a:avLst/>
          </a:prstGeom>
        </p:spPr>
      </p:pic>
      <p:sp>
        <p:nvSpPr>
          <p:cNvPr id="6" name="TextBox 5"/>
          <p:cNvSpPr txBox="1"/>
          <p:nvPr/>
        </p:nvSpPr>
        <p:spPr>
          <a:xfrm>
            <a:off x="2374597" y="184936"/>
            <a:ext cx="5751382" cy="584775"/>
          </a:xfrm>
          <a:prstGeom prst="rect">
            <a:avLst/>
          </a:prstGeom>
          <a:noFill/>
        </p:spPr>
        <p:txBody>
          <a:bodyPr wrap="none" rtlCol="0">
            <a:spAutoFit/>
          </a:bodyPr>
          <a:lstStyle/>
          <a:p>
            <a:r>
              <a:rPr lang="en-AU" sz="3200" dirty="0">
                <a:solidFill>
                  <a:srgbClr val="1F4E79"/>
                </a:solidFill>
              </a:rPr>
              <a:t>There is lots on offer for breeders</a:t>
            </a:r>
          </a:p>
        </p:txBody>
      </p:sp>
    </p:spTree>
    <p:extLst>
      <p:ext uri="{BB962C8B-B14F-4D97-AF65-F5344CB8AC3E}">
        <p14:creationId xmlns:p14="http://schemas.microsoft.com/office/powerpoint/2010/main" val="2806073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89882" y="59800"/>
            <a:ext cx="3962400" cy="6305551"/>
          </a:xfrm>
          <a:prstGeom prst="rect">
            <a:avLst/>
          </a:prstGeom>
        </p:spPr>
      </p:pic>
      <p:sp>
        <p:nvSpPr>
          <p:cNvPr id="4" name="TextBox 3"/>
          <p:cNvSpPr txBox="1"/>
          <p:nvPr/>
        </p:nvSpPr>
        <p:spPr>
          <a:xfrm>
            <a:off x="1707185" y="5824645"/>
            <a:ext cx="4489764" cy="584776"/>
          </a:xfrm>
          <a:prstGeom prst="rect">
            <a:avLst/>
          </a:prstGeom>
          <a:solidFill>
            <a:schemeClr val="accent5">
              <a:lumMod val="60000"/>
              <a:lumOff val="40000"/>
            </a:schemeClr>
          </a:solidFill>
        </p:spPr>
        <p:txBody>
          <a:bodyPr wrap="square" rtlCol="0">
            <a:spAutoFit/>
          </a:bodyPr>
          <a:lstStyle/>
          <a:p>
            <a:r>
              <a:rPr lang="en-AU" sz="1600" b="1" dirty="0">
                <a:solidFill>
                  <a:srgbClr val="800000"/>
                </a:solidFill>
              </a:rPr>
              <a:t>Orivet offers THE most comprehensive </a:t>
            </a:r>
          </a:p>
          <a:p>
            <a:r>
              <a:rPr lang="en-AU" sz="1600" b="1" dirty="0">
                <a:solidFill>
                  <a:srgbClr val="800000"/>
                </a:solidFill>
              </a:rPr>
              <a:t>pure-breed panels on the market</a:t>
            </a:r>
          </a:p>
        </p:txBody>
      </p:sp>
      <p:pic>
        <p:nvPicPr>
          <p:cNvPr id="6" name="Picture 5" descr="Screen Shot 2018-03-17 at 2.16.43 pm.png"/>
          <p:cNvPicPr>
            <a:picLocks noChangeAspect="1"/>
          </p:cNvPicPr>
          <p:nvPr/>
        </p:nvPicPr>
        <p:blipFill>
          <a:blip r:embed="rId3"/>
          <a:stretch>
            <a:fillRect/>
          </a:stretch>
        </p:blipFill>
        <p:spPr>
          <a:xfrm>
            <a:off x="1836424" y="214915"/>
            <a:ext cx="4389806" cy="4753667"/>
          </a:xfrm>
          <a:prstGeom prst="rect">
            <a:avLst/>
          </a:prstGeom>
        </p:spPr>
      </p:pic>
    </p:spTree>
    <p:extLst>
      <p:ext uri="{BB962C8B-B14F-4D97-AF65-F5344CB8AC3E}">
        <p14:creationId xmlns:p14="http://schemas.microsoft.com/office/powerpoint/2010/main" val="335564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023877" y="1860193"/>
            <a:ext cx="717947" cy="717946"/>
            <a:chOff x="7556499" y="1457325"/>
            <a:chExt cx="957263" cy="957263"/>
          </a:xfrm>
        </p:grpSpPr>
        <p:pic>
          <p:nvPicPr>
            <p:cNvPr id="6" name="Picture 4" descr="http://www.charbase.com/images/glyph/125"/>
            <p:cNvPicPr>
              <a:picLocks noChangeAspect="1" noChangeArrowheads="1"/>
            </p:cNvPicPr>
            <p:nvPr/>
          </p:nvPicPr>
          <p:blipFill>
            <a:blip r:embed="rId3"/>
            <a:srcRect/>
            <a:stretch>
              <a:fillRect/>
            </a:stretch>
          </p:blipFill>
          <p:spPr bwMode="auto">
            <a:xfrm>
              <a:off x="7556499" y="1457325"/>
              <a:ext cx="957263" cy="957263"/>
            </a:xfrm>
            <a:prstGeom prst="rect">
              <a:avLst/>
            </a:prstGeom>
            <a:noFill/>
          </p:spPr>
        </p:pic>
        <p:sp>
          <p:nvSpPr>
            <p:cNvPr id="7" name="TextBox 6"/>
            <p:cNvSpPr txBox="1"/>
            <p:nvPr/>
          </p:nvSpPr>
          <p:spPr>
            <a:xfrm>
              <a:off x="8086721" y="1671639"/>
              <a:ext cx="328612" cy="677109"/>
            </a:xfrm>
            <a:prstGeom prst="rect">
              <a:avLst/>
            </a:prstGeom>
            <a:noFill/>
          </p:spPr>
          <p:txBody>
            <a:bodyPr wrap="square" rtlCol="0">
              <a:spAutoFit/>
            </a:bodyPr>
            <a:lstStyle/>
            <a:p>
              <a:r>
                <a:rPr lang="en-AU" sz="2700" b="1" dirty="0">
                  <a:solidFill>
                    <a:srgbClr val="000000"/>
                  </a:solidFill>
                  <a:latin typeface="Britannic Bold" pitchFamily="34" charset="0"/>
                </a:rPr>
                <a:t>1</a:t>
              </a:r>
            </a:p>
          </p:txBody>
        </p:sp>
      </p:grpSp>
      <p:grpSp>
        <p:nvGrpSpPr>
          <p:cNvPr id="8" name="Group 7"/>
          <p:cNvGrpSpPr/>
          <p:nvPr/>
        </p:nvGrpSpPr>
        <p:grpSpPr>
          <a:xfrm>
            <a:off x="7516421" y="2235238"/>
            <a:ext cx="974219" cy="964407"/>
            <a:chOff x="4213225" y="1957388"/>
            <a:chExt cx="1298959" cy="1285875"/>
          </a:xfrm>
        </p:grpSpPr>
        <p:pic>
          <p:nvPicPr>
            <p:cNvPr id="9" name="Picture 6" descr="http://www.charbase.com/images/glyph/125"/>
            <p:cNvPicPr>
              <a:picLocks noChangeAspect="1" noChangeArrowheads="1"/>
            </p:cNvPicPr>
            <p:nvPr/>
          </p:nvPicPr>
          <p:blipFill>
            <a:blip r:embed="rId3"/>
            <a:srcRect/>
            <a:stretch>
              <a:fillRect/>
            </a:stretch>
          </p:blipFill>
          <p:spPr bwMode="auto">
            <a:xfrm>
              <a:off x="4213225" y="1957388"/>
              <a:ext cx="1285875" cy="1285875"/>
            </a:xfrm>
            <a:prstGeom prst="rect">
              <a:avLst/>
            </a:prstGeom>
            <a:noFill/>
          </p:spPr>
        </p:pic>
        <p:sp>
          <p:nvSpPr>
            <p:cNvPr id="10" name="Rectangle 9"/>
            <p:cNvSpPr/>
            <p:nvPr/>
          </p:nvSpPr>
          <p:spPr>
            <a:xfrm>
              <a:off x="4983835" y="2372789"/>
              <a:ext cx="528349" cy="677107"/>
            </a:xfrm>
            <a:prstGeom prst="rect">
              <a:avLst/>
            </a:prstGeom>
          </p:spPr>
          <p:txBody>
            <a:bodyPr wrap="none">
              <a:spAutoFit/>
            </a:bodyPr>
            <a:lstStyle/>
            <a:p>
              <a:r>
                <a:rPr lang="en-AU" sz="2700" b="1" dirty="0">
                  <a:solidFill>
                    <a:srgbClr val="000000"/>
                  </a:solidFill>
                  <a:latin typeface="Britannic Bold" pitchFamily="34" charset="0"/>
                </a:rPr>
                <a:t>2</a:t>
              </a:r>
            </a:p>
          </p:txBody>
        </p:sp>
      </p:grpSp>
      <p:grpSp>
        <p:nvGrpSpPr>
          <p:cNvPr id="13" name="Group 12"/>
          <p:cNvGrpSpPr/>
          <p:nvPr/>
        </p:nvGrpSpPr>
        <p:grpSpPr>
          <a:xfrm>
            <a:off x="9880999" y="3699708"/>
            <a:ext cx="814140" cy="717947"/>
            <a:chOff x="7365999" y="3910012"/>
            <a:chExt cx="1085520" cy="957263"/>
          </a:xfrm>
        </p:grpSpPr>
        <p:sp>
          <p:nvSpPr>
            <p:cNvPr id="20" name="Rectangle 19"/>
            <p:cNvSpPr/>
            <p:nvPr/>
          </p:nvSpPr>
          <p:spPr>
            <a:xfrm>
              <a:off x="7923170" y="4115872"/>
              <a:ext cx="528349" cy="677108"/>
            </a:xfrm>
            <a:prstGeom prst="rect">
              <a:avLst/>
            </a:prstGeom>
          </p:spPr>
          <p:txBody>
            <a:bodyPr wrap="none">
              <a:spAutoFit/>
            </a:bodyPr>
            <a:lstStyle/>
            <a:p>
              <a:r>
                <a:rPr lang="en-AU" sz="2700" b="1" dirty="0">
                  <a:solidFill>
                    <a:srgbClr val="000000"/>
                  </a:solidFill>
                  <a:latin typeface="Britannic Bold" pitchFamily="34" charset="0"/>
                </a:rPr>
                <a:t>4</a:t>
              </a:r>
            </a:p>
          </p:txBody>
        </p:sp>
        <p:pic>
          <p:nvPicPr>
            <p:cNvPr id="21" name="Picture 4" descr="http://www.charbase.com/images/glyph/125"/>
            <p:cNvPicPr>
              <a:picLocks noChangeAspect="1" noChangeArrowheads="1"/>
            </p:cNvPicPr>
            <p:nvPr/>
          </p:nvPicPr>
          <p:blipFill>
            <a:blip r:embed="rId3"/>
            <a:srcRect/>
            <a:stretch>
              <a:fillRect/>
            </a:stretch>
          </p:blipFill>
          <p:spPr bwMode="auto">
            <a:xfrm>
              <a:off x="7365999" y="3910012"/>
              <a:ext cx="957263" cy="957263"/>
            </a:xfrm>
            <a:prstGeom prst="rect">
              <a:avLst/>
            </a:prstGeom>
            <a:noFill/>
          </p:spPr>
        </p:pic>
      </p:grpSp>
      <p:grpSp>
        <p:nvGrpSpPr>
          <p:cNvPr id="14" name="Group 13"/>
          <p:cNvGrpSpPr/>
          <p:nvPr/>
        </p:nvGrpSpPr>
        <p:grpSpPr>
          <a:xfrm>
            <a:off x="9827425" y="3046056"/>
            <a:ext cx="827772" cy="717947"/>
            <a:chOff x="7294562" y="3038475"/>
            <a:chExt cx="1103695" cy="957263"/>
          </a:xfrm>
        </p:grpSpPr>
        <p:pic>
          <p:nvPicPr>
            <p:cNvPr id="18" name="Picture 4" descr="http://www.charbase.com/images/glyph/125"/>
            <p:cNvPicPr>
              <a:picLocks noChangeAspect="1" noChangeArrowheads="1"/>
            </p:cNvPicPr>
            <p:nvPr/>
          </p:nvPicPr>
          <p:blipFill>
            <a:blip r:embed="rId3"/>
            <a:srcRect/>
            <a:stretch>
              <a:fillRect/>
            </a:stretch>
          </p:blipFill>
          <p:spPr bwMode="auto">
            <a:xfrm>
              <a:off x="7294562" y="3038475"/>
              <a:ext cx="957263" cy="957263"/>
            </a:xfrm>
            <a:prstGeom prst="rect">
              <a:avLst/>
            </a:prstGeom>
            <a:noFill/>
          </p:spPr>
        </p:pic>
        <p:sp>
          <p:nvSpPr>
            <p:cNvPr id="19" name="Rectangle 18"/>
            <p:cNvSpPr/>
            <p:nvPr/>
          </p:nvSpPr>
          <p:spPr>
            <a:xfrm>
              <a:off x="7869908" y="3258614"/>
              <a:ext cx="528349" cy="677108"/>
            </a:xfrm>
            <a:prstGeom prst="rect">
              <a:avLst/>
            </a:prstGeom>
          </p:spPr>
          <p:txBody>
            <a:bodyPr wrap="none">
              <a:spAutoFit/>
            </a:bodyPr>
            <a:lstStyle/>
            <a:p>
              <a:r>
                <a:rPr lang="en-AU" sz="2700" b="1" dirty="0">
                  <a:solidFill>
                    <a:srgbClr val="000000"/>
                  </a:solidFill>
                  <a:latin typeface="Britannic Bold" pitchFamily="34" charset="0"/>
                </a:rPr>
                <a:t>3</a:t>
              </a:r>
            </a:p>
          </p:txBody>
        </p:sp>
      </p:grpSp>
      <p:grpSp>
        <p:nvGrpSpPr>
          <p:cNvPr id="15" name="Group 14"/>
          <p:cNvGrpSpPr/>
          <p:nvPr/>
        </p:nvGrpSpPr>
        <p:grpSpPr>
          <a:xfrm>
            <a:off x="9713123" y="4453371"/>
            <a:ext cx="874204" cy="810816"/>
            <a:chOff x="7142163" y="4914901"/>
            <a:chExt cx="1165605" cy="1081088"/>
          </a:xfrm>
        </p:grpSpPr>
        <p:pic>
          <p:nvPicPr>
            <p:cNvPr id="16" name="Picture 4" descr="http://www.charbase.com/images/glyph/125"/>
            <p:cNvPicPr>
              <a:picLocks noChangeAspect="1" noChangeArrowheads="1"/>
            </p:cNvPicPr>
            <p:nvPr/>
          </p:nvPicPr>
          <p:blipFill>
            <a:blip r:embed="rId3"/>
            <a:srcRect/>
            <a:stretch>
              <a:fillRect/>
            </a:stretch>
          </p:blipFill>
          <p:spPr bwMode="auto">
            <a:xfrm>
              <a:off x="7142163" y="4914901"/>
              <a:ext cx="1081088" cy="1081088"/>
            </a:xfrm>
            <a:prstGeom prst="rect">
              <a:avLst/>
            </a:prstGeom>
            <a:noFill/>
          </p:spPr>
        </p:pic>
        <p:sp>
          <p:nvSpPr>
            <p:cNvPr id="17" name="Rectangle 16"/>
            <p:cNvSpPr/>
            <p:nvPr/>
          </p:nvSpPr>
          <p:spPr>
            <a:xfrm>
              <a:off x="7779419" y="5211246"/>
              <a:ext cx="528349" cy="677108"/>
            </a:xfrm>
            <a:prstGeom prst="rect">
              <a:avLst/>
            </a:prstGeom>
          </p:spPr>
          <p:txBody>
            <a:bodyPr wrap="none">
              <a:spAutoFit/>
            </a:bodyPr>
            <a:lstStyle/>
            <a:p>
              <a:r>
                <a:rPr lang="en-AU" sz="2700" b="1" dirty="0">
                  <a:solidFill>
                    <a:srgbClr val="000000"/>
                  </a:solidFill>
                  <a:latin typeface="Britannic Bold" pitchFamily="34" charset="0"/>
                </a:rPr>
                <a:t>5</a:t>
              </a:r>
            </a:p>
          </p:txBody>
        </p:sp>
      </p:grpSp>
      <p:pic>
        <p:nvPicPr>
          <p:cNvPr id="11" name="Picture 10"/>
          <p:cNvPicPr>
            <a:picLocks noChangeAspect="1"/>
          </p:cNvPicPr>
          <p:nvPr/>
        </p:nvPicPr>
        <p:blipFill>
          <a:blip r:embed="rId4"/>
          <a:stretch>
            <a:fillRect/>
          </a:stretch>
        </p:blipFill>
        <p:spPr>
          <a:xfrm>
            <a:off x="1614099" y="360932"/>
            <a:ext cx="9053903" cy="667755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1627135" y="4142565"/>
            <a:ext cx="8593385" cy="2314953"/>
          </a:xfrm>
          <a:prstGeom prst="rect">
            <a:avLst/>
          </a:prstGeom>
        </p:spPr>
      </p:pic>
      <p:pic>
        <p:nvPicPr>
          <p:cNvPr id="2" name="Picture 1"/>
          <p:cNvPicPr>
            <a:picLocks noChangeAspect="1"/>
          </p:cNvPicPr>
          <p:nvPr/>
        </p:nvPicPr>
        <p:blipFill>
          <a:blip r:embed="rId6"/>
          <a:stretch>
            <a:fillRect/>
          </a:stretch>
        </p:blipFill>
        <p:spPr>
          <a:xfrm>
            <a:off x="1625800" y="4021233"/>
            <a:ext cx="9004576" cy="2338539"/>
          </a:xfrm>
          <a:prstGeom prst="rect">
            <a:avLst/>
          </a:prstGeom>
        </p:spPr>
      </p:pic>
    </p:spTree>
    <p:extLst>
      <p:ext uri="{BB962C8B-B14F-4D97-AF65-F5344CB8AC3E}">
        <p14:creationId xmlns:p14="http://schemas.microsoft.com/office/powerpoint/2010/main" val="83908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265" y="2082858"/>
            <a:ext cx="10084225" cy="3416320"/>
          </a:xfrm>
          <a:prstGeom prst="rect">
            <a:avLst/>
          </a:prstGeom>
          <a:noFill/>
        </p:spPr>
        <p:txBody>
          <a:bodyPr wrap="square" rtlCol="1">
            <a:spAutoFit/>
          </a:bodyPr>
          <a:lstStyle/>
          <a:p>
            <a:pPr marL="285750" indent="-285750">
              <a:buFont typeface="Arial" panose="020B0604020202020204" pitchFamily="34" charset="0"/>
              <a:buChar char="•"/>
            </a:pPr>
            <a:r>
              <a:rPr lang="he-IL" smtClean="0"/>
              <a:t>אנו מציעים כיום פאנלים למחלות ומאפיינים פנוטיפיים יעודיים לכ-250 גזעים שונים</a:t>
            </a:r>
          </a:p>
          <a:p>
            <a:pPr marL="285750" indent="-285750">
              <a:buFont typeface="Arial" panose="020B0604020202020204" pitchFamily="34" charset="0"/>
              <a:buChar char="•"/>
            </a:pPr>
            <a:r>
              <a:rPr lang="he-IL" smtClean="0"/>
              <a:t>מחקר בלתי פוסק של המעבדה וכן הטמעה של ממצאי מחקרים עכשוויים מאפשרים הטמעת בדיקות (מהימנות בלבד ומוכחות מחקרית) לסל הבדיקות</a:t>
            </a:r>
          </a:p>
          <a:p>
            <a:pPr marL="285750" indent="-285750">
              <a:buFont typeface="Arial" panose="020B0604020202020204" pitchFamily="34" charset="0"/>
              <a:buChar char="•"/>
            </a:pPr>
            <a:r>
              <a:rPr lang="he-IL" smtClean="0"/>
              <a:t>לאחרונה הוספנו סל בדיקות אשר אינן יכולות לרוץ במסגרת הפאנל, בדיקות אלו תתאפשרנה בעלויות נפרדות אך מגדילות את סל ההיצע של המעבדה</a:t>
            </a:r>
          </a:p>
          <a:p>
            <a:pPr marL="285750" indent="-285750">
              <a:buFont typeface="Arial" panose="020B0604020202020204" pitchFamily="34" charset="0"/>
              <a:buChar char="•"/>
            </a:pPr>
            <a:r>
              <a:rPr lang="en-US" smtClean="0"/>
              <a:t>TAILOR MADE</a:t>
            </a:r>
            <a:r>
              <a:rPr lang="he-IL" smtClean="0"/>
              <a:t> – המעבדה שמחה לגלות גמישות ככל הניתן בשילוב והטמעה של בדיקות נוספות במסגרת הפאנל.</a:t>
            </a:r>
          </a:p>
          <a:p>
            <a:pPr marL="285750" indent="-285750">
              <a:buFont typeface="Arial" panose="020B0604020202020204" pitchFamily="34" charset="0"/>
              <a:buChar char="•"/>
            </a:pPr>
            <a:r>
              <a:rPr lang="he-IL" smtClean="0"/>
              <a:t>פאנל מחלות בכלב מעורב- בכלב מעורב אנו "מריצים את כל הבדיקות", בשלב זה כ-220 בדיקות שונות, מגדל אשר יבחר בפאנל זה יוכל לקבל את הפאנל המלא במחיר שנקבע עם ההתאחדות אך ללא המאפיינים הפנוטיפיים.</a:t>
            </a:r>
          </a:p>
          <a:p>
            <a:pPr marL="285750" indent="-285750">
              <a:buFont typeface="Arial" panose="020B0604020202020204" pitchFamily="34" charset="0"/>
              <a:buChar char="•"/>
            </a:pPr>
            <a:endParaRPr lang="he-IL" smtClean="0"/>
          </a:p>
          <a:p>
            <a:pPr marL="285750" indent="-285750">
              <a:buFont typeface="Arial" panose="020B0604020202020204" pitchFamily="34" charset="0"/>
              <a:buChar char="•"/>
            </a:pPr>
            <a:endParaRPr lang="he-IL"/>
          </a:p>
        </p:txBody>
      </p:sp>
    </p:spTree>
    <p:extLst>
      <p:ext uri="{BB962C8B-B14F-4D97-AF65-F5344CB8AC3E}">
        <p14:creationId xmlns:p14="http://schemas.microsoft.com/office/powerpoint/2010/main" val="2350220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1397578"/>
            <a:ext cx="5828492" cy="4464844"/>
          </a:xfrm>
          <a:prstGeom prst="rect">
            <a:avLst/>
          </a:prstGeom>
        </p:spPr>
      </p:pic>
      <p:graphicFrame>
        <p:nvGraphicFramePr>
          <p:cNvPr id="7" name="Chart 6"/>
          <p:cNvGraphicFramePr/>
          <p:nvPr>
            <p:extLst/>
          </p:nvPr>
        </p:nvGraphicFramePr>
        <p:xfrm>
          <a:off x="7446019" y="2404154"/>
          <a:ext cx="3053989" cy="293888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583558" y="336856"/>
            <a:ext cx="7695812" cy="584776"/>
          </a:xfrm>
          <a:prstGeom prst="rect">
            <a:avLst/>
          </a:prstGeom>
          <a:noFill/>
        </p:spPr>
        <p:txBody>
          <a:bodyPr wrap="square" rtlCol="0">
            <a:spAutoFit/>
          </a:bodyPr>
          <a:lstStyle/>
          <a:p>
            <a:r>
              <a:rPr lang="en-AU" sz="3200" b="1" dirty="0">
                <a:solidFill>
                  <a:srgbClr val="1F4E79"/>
                </a:solidFill>
              </a:rPr>
              <a:t>“ But I just don’t  see that disease! “</a:t>
            </a:r>
          </a:p>
        </p:txBody>
      </p:sp>
    </p:spTree>
    <p:extLst>
      <p:ext uri="{BB962C8B-B14F-4D97-AF65-F5344CB8AC3E}">
        <p14:creationId xmlns:p14="http://schemas.microsoft.com/office/powerpoint/2010/main" val="221072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1503" y="4453"/>
            <a:ext cx="8550491" cy="3213292"/>
          </a:xfrm>
          <a:prstGeom prst="rect">
            <a:avLst/>
          </a:prstGeom>
        </p:spPr>
      </p:pic>
      <p:pic>
        <p:nvPicPr>
          <p:cNvPr id="4" name="Picture 3" descr="Screen Shot 2018-03-17 at 2.19.38 pm.png"/>
          <p:cNvPicPr>
            <a:picLocks noChangeAspect="1"/>
          </p:cNvPicPr>
          <p:nvPr/>
        </p:nvPicPr>
        <p:blipFill>
          <a:blip r:embed="rId3"/>
          <a:stretch>
            <a:fillRect/>
          </a:stretch>
        </p:blipFill>
        <p:spPr>
          <a:xfrm>
            <a:off x="2032001" y="1897574"/>
            <a:ext cx="3890976" cy="4960426"/>
          </a:xfrm>
          <a:prstGeom prst="rect">
            <a:avLst/>
          </a:prstGeom>
        </p:spPr>
      </p:pic>
      <p:pic>
        <p:nvPicPr>
          <p:cNvPr id="5" name="Picture 4" descr="Screen Shot 2018-03-17 at 2.20.33 pm.png"/>
          <p:cNvPicPr>
            <a:picLocks noChangeAspect="1"/>
          </p:cNvPicPr>
          <p:nvPr/>
        </p:nvPicPr>
        <p:blipFill>
          <a:blip r:embed="rId4"/>
          <a:stretch>
            <a:fillRect/>
          </a:stretch>
        </p:blipFill>
        <p:spPr>
          <a:xfrm>
            <a:off x="1828800" y="749300"/>
            <a:ext cx="8588693" cy="1612900"/>
          </a:xfrm>
          <a:prstGeom prst="rect">
            <a:avLst/>
          </a:prstGeom>
        </p:spPr>
      </p:pic>
      <p:sp>
        <p:nvSpPr>
          <p:cNvPr id="6" name="TextBox 5"/>
          <p:cNvSpPr txBox="1"/>
          <p:nvPr/>
        </p:nvSpPr>
        <p:spPr>
          <a:xfrm>
            <a:off x="6769100" y="3276601"/>
            <a:ext cx="3467100" cy="830997"/>
          </a:xfrm>
          <a:prstGeom prst="rect">
            <a:avLst/>
          </a:prstGeom>
          <a:noFill/>
        </p:spPr>
        <p:txBody>
          <a:bodyPr wrap="square" rtlCol="0">
            <a:spAutoFit/>
          </a:bodyPr>
          <a:lstStyle/>
          <a:p>
            <a:r>
              <a:rPr lang="en-AU" sz="2400" b="1" dirty="0">
                <a:solidFill>
                  <a:srgbClr val="FF0000"/>
                </a:solidFill>
              </a:rPr>
              <a:t>&gt; 700 pups affected in 2017 at Orivet alone</a:t>
            </a:r>
          </a:p>
        </p:txBody>
      </p:sp>
    </p:spTree>
    <p:extLst>
      <p:ext uri="{BB962C8B-B14F-4D97-AF65-F5344CB8AC3E}">
        <p14:creationId xmlns:p14="http://schemas.microsoft.com/office/powerpoint/2010/main" val="1645284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691" y="346283"/>
            <a:ext cx="8903224" cy="5935484"/>
          </a:xfrm>
          <a:prstGeom prst="rect">
            <a:avLst/>
          </a:prstGeom>
        </p:spPr>
      </p:pic>
      <p:graphicFrame>
        <p:nvGraphicFramePr>
          <p:cNvPr id="5" name="Chart 4"/>
          <p:cNvGraphicFramePr/>
          <p:nvPr>
            <p:extLst/>
          </p:nvPr>
        </p:nvGraphicFramePr>
        <p:xfrm>
          <a:off x="1974363" y="462447"/>
          <a:ext cx="3807821" cy="2572928"/>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6447694" y="548583"/>
            <a:ext cx="3667107" cy="1815882"/>
          </a:xfrm>
          <a:prstGeom prst="rect">
            <a:avLst/>
          </a:prstGeom>
        </p:spPr>
        <p:txBody>
          <a:bodyPr wrap="square">
            <a:spAutoFit/>
          </a:bodyPr>
          <a:lstStyle/>
          <a:p>
            <a:r>
              <a:rPr lang="en-AU" sz="1400" b="1" dirty="0">
                <a:solidFill>
                  <a:srgbClr val="000000"/>
                </a:solidFill>
                <a:latin typeface="Helvetica Neu"/>
              </a:rPr>
              <a:t> Most dogs were young (average 12 months) when collapse episodes began. Retrieving was the activity most commonly associated with collapse. Owners felt that excitement (187/225; 83%) and high environmental temperatures (71/225; 31%) increased the likelihood of collapse.</a:t>
            </a:r>
            <a:endParaRPr lang="en-AU" sz="1400" b="1" dirty="0"/>
          </a:p>
        </p:txBody>
      </p:sp>
    </p:spTree>
    <p:extLst>
      <p:ext uri="{BB962C8B-B14F-4D97-AF65-F5344CB8AC3E}">
        <p14:creationId xmlns:p14="http://schemas.microsoft.com/office/powerpoint/2010/main" val="32575845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4492" y="969503"/>
            <a:ext cx="7518209" cy="3477875"/>
          </a:xfrm>
          <a:prstGeom prst="rect">
            <a:avLst/>
          </a:prstGeom>
          <a:noFill/>
        </p:spPr>
        <p:txBody>
          <a:bodyPr wrap="square" rtlCol="0">
            <a:spAutoFit/>
          </a:bodyPr>
          <a:lstStyle/>
          <a:p>
            <a:pPr algn="ctr"/>
            <a:r>
              <a:rPr lang="he-IL" sz="4400" smtClean="0">
                <a:solidFill>
                  <a:schemeClr val="accent1">
                    <a:lumMod val="75000"/>
                  </a:schemeClr>
                </a:solidFill>
              </a:rPr>
              <a:t>תודה רבה</a:t>
            </a:r>
            <a:endParaRPr lang="en-AU" sz="4400" dirty="0">
              <a:solidFill>
                <a:schemeClr val="accent1">
                  <a:lumMod val="75000"/>
                </a:schemeClr>
              </a:solidFill>
            </a:endParaRPr>
          </a:p>
          <a:p>
            <a:pPr algn="ctr"/>
            <a:endParaRPr lang="en-AU" sz="4400" dirty="0">
              <a:solidFill>
                <a:schemeClr val="accent1">
                  <a:lumMod val="75000"/>
                </a:schemeClr>
              </a:solidFill>
            </a:endParaRPr>
          </a:p>
          <a:p>
            <a:pPr algn="ctr"/>
            <a:r>
              <a:rPr lang="he-IL" sz="4400" smtClean="0">
                <a:solidFill>
                  <a:schemeClr val="accent1">
                    <a:lumMod val="75000"/>
                  </a:schemeClr>
                </a:solidFill>
              </a:rPr>
              <a:t>שאלות?</a:t>
            </a:r>
            <a:endParaRPr lang="en-AU" sz="4400" dirty="0">
              <a:solidFill>
                <a:schemeClr val="accent1">
                  <a:lumMod val="75000"/>
                </a:schemeClr>
              </a:solidFill>
            </a:endParaRPr>
          </a:p>
          <a:p>
            <a:pPr algn="ctr"/>
            <a:endParaRPr lang="en-AU" sz="4400" dirty="0">
              <a:solidFill>
                <a:schemeClr val="accent1">
                  <a:lumMod val="75000"/>
                </a:schemeClr>
              </a:solidFill>
            </a:endParaRPr>
          </a:p>
          <a:p>
            <a:pPr algn="ctr"/>
            <a:endParaRPr lang="en-AU" sz="4400" dirty="0">
              <a:solidFill>
                <a:schemeClr val="accent1">
                  <a:lumMod val="75000"/>
                </a:schemeClr>
              </a:solidFill>
            </a:endParaRPr>
          </a:p>
        </p:txBody>
      </p:sp>
    </p:spTree>
    <p:extLst>
      <p:ext uri="{BB962C8B-B14F-4D97-AF65-F5344CB8AC3E}">
        <p14:creationId xmlns:p14="http://schemas.microsoft.com/office/powerpoint/2010/main" val="3345265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76EB7A-F945-4553-9C8F-906FAE2698B8}" type="slidenum">
              <a:rPr lang="en-AU" smtClean="0"/>
              <a:pPr/>
              <a:t>4</a:t>
            </a:fld>
            <a:endParaRPr lang="en-AU"/>
          </a:p>
        </p:txBody>
      </p:sp>
      <p:pic>
        <p:nvPicPr>
          <p:cNvPr id="22530" name="Picture 2" descr="http://truthworks.org/wp-content/uploads/2010/10/yawing-in-Gods-f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91524"/>
            <a:ext cx="3096344" cy="4666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47728" y="620688"/>
            <a:ext cx="2664296" cy="369332"/>
          </a:xfrm>
          <a:prstGeom prst="rect">
            <a:avLst/>
          </a:prstGeom>
          <a:noFill/>
        </p:spPr>
        <p:txBody>
          <a:bodyPr wrap="square" rtlCol="0">
            <a:spAutoFit/>
          </a:bodyPr>
          <a:lstStyle/>
          <a:p>
            <a:r>
              <a:rPr lang="en-AU" b="1" dirty="0"/>
              <a:t>Deoxyribonucleic acid</a:t>
            </a:r>
          </a:p>
        </p:txBody>
      </p:sp>
      <p:sp>
        <p:nvSpPr>
          <p:cNvPr id="5" name="TextBox 4"/>
          <p:cNvSpPr txBox="1"/>
          <p:nvPr/>
        </p:nvSpPr>
        <p:spPr>
          <a:xfrm>
            <a:off x="6460741" y="1300118"/>
            <a:ext cx="1656184" cy="369332"/>
          </a:xfrm>
          <a:prstGeom prst="rect">
            <a:avLst/>
          </a:prstGeom>
          <a:noFill/>
        </p:spPr>
        <p:txBody>
          <a:bodyPr wrap="square" rtlCol="0">
            <a:spAutoFit/>
          </a:bodyPr>
          <a:lstStyle/>
          <a:p>
            <a:r>
              <a:rPr lang="en-AU" b="1" dirty="0"/>
              <a:t>adenine</a:t>
            </a:r>
          </a:p>
        </p:txBody>
      </p:sp>
      <p:sp>
        <p:nvSpPr>
          <p:cNvPr id="6" name="TextBox 5"/>
          <p:cNvSpPr txBox="1"/>
          <p:nvPr/>
        </p:nvSpPr>
        <p:spPr>
          <a:xfrm>
            <a:off x="3963532" y="1669450"/>
            <a:ext cx="1728192" cy="369332"/>
          </a:xfrm>
          <a:prstGeom prst="rect">
            <a:avLst/>
          </a:prstGeom>
          <a:noFill/>
        </p:spPr>
        <p:txBody>
          <a:bodyPr wrap="square" rtlCol="0">
            <a:spAutoFit/>
          </a:bodyPr>
          <a:lstStyle/>
          <a:p>
            <a:r>
              <a:rPr lang="en-AU" b="1" dirty="0"/>
              <a:t>chromosomes</a:t>
            </a:r>
          </a:p>
        </p:txBody>
      </p:sp>
      <p:sp>
        <p:nvSpPr>
          <p:cNvPr id="7" name="TextBox 6"/>
          <p:cNvSpPr txBox="1"/>
          <p:nvPr/>
        </p:nvSpPr>
        <p:spPr>
          <a:xfrm>
            <a:off x="5691724" y="2348880"/>
            <a:ext cx="1080120" cy="369332"/>
          </a:xfrm>
          <a:prstGeom prst="rect">
            <a:avLst/>
          </a:prstGeom>
          <a:noFill/>
        </p:spPr>
        <p:txBody>
          <a:bodyPr wrap="square" rtlCol="0">
            <a:spAutoFit/>
          </a:bodyPr>
          <a:lstStyle/>
          <a:p>
            <a:r>
              <a:rPr lang="en-AU" b="1" dirty="0"/>
              <a:t>genes</a:t>
            </a:r>
          </a:p>
        </p:txBody>
      </p:sp>
      <p:sp>
        <p:nvSpPr>
          <p:cNvPr id="8" name="TextBox 7"/>
          <p:cNvSpPr txBox="1"/>
          <p:nvPr/>
        </p:nvSpPr>
        <p:spPr>
          <a:xfrm>
            <a:off x="4431584" y="2912198"/>
            <a:ext cx="2520280" cy="369332"/>
          </a:xfrm>
          <a:prstGeom prst="rect">
            <a:avLst/>
          </a:prstGeom>
          <a:noFill/>
        </p:spPr>
        <p:txBody>
          <a:bodyPr wrap="square" rtlCol="0">
            <a:spAutoFit/>
          </a:bodyPr>
          <a:lstStyle/>
          <a:p>
            <a:r>
              <a:rPr lang="en-AU" b="1" dirty="0"/>
              <a:t>polymorphisms</a:t>
            </a:r>
          </a:p>
        </p:txBody>
      </p:sp>
      <p:pic>
        <p:nvPicPr>
          <p:cNvPr id="22532" name="Picture 4" descr="http://t0.gstatic.com/images?q=tbn:ANd9GcRm2o2k7MlwZlPTExKpHKaC1jdnO1vyzhFTvaaxWUs2mAM5kde-5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845" y="2038782"/>
            <a:ext cx="3486445" cy="27919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20345" y="4416713"/>
            <a:ext cx="2668489" cy="369332"/>
          </a:xfrm>
          <a:prstGeom prst="rect">
            <a:avLst/>
          </a:prstGeom>
          <a:noFill/>
        </p:spPr>
        <p:txBody>
          <a:bodyPr wrap="square" rtlCol="0">
            <a:spAutoFit/>
          </a:bodyPr>
          <a:lstStyle/>
          <a:p>
            <a:r>
              <a:rPr lang="en-AU" b="1" dirty="0"/>
              <a:t>heterozygous</a:t>
            </a:r>
          </a:p>
        </p:txBody>
      </p:sp>
      <p:sp>
        <p:nvSpPr>
          <p:cNvPr id="9" name="TextBox 8"/>
          <p:cNvSpPr txBox="1"/>
          <p:nvPr/>
        </p:nvSpPr>
        <p:spPr>
          <a:xfrm>
            <a:off x="5519936" y="5157192"/>
            <a:ext cx="2232248" cy="369332"/>
          </a:xfrm>
          <a:prstGeom prst="rect">
            <a:avLst/>
          </a:prstGeom>
          <a:noFill/>
        </p:spPr>
        <p:txBody>
          <a:bodyPr wrap="square" rtlCol="0">
            <a:spAutoFit/>
          </a:bodyPr>
          <a:lstStyle/>
          <a:p>
            <a:r>
              <a:rPr lang="en-AU" b="1" dirty="0"/>
              <a:t>homozygous</a:t>
            </a:r>
          </a:p>
        </p:txBody>
      </p:sp>
      <p:sp>
        <p:nvSpPr>
          <p:cNvPr id="10" name="TextBox 9"/>
          <p:cNvSpPr txBox="1"/>
          <p:nvPr/>
        </p:nvSpPr>
        <p:spPr>
          <a:xfrm>
            <a:off x="8116926" y="5085184"/>
            <a:ext cx="1579475" cy="369332"/>
          </a:xfrm>
          <a:prstGeom prst="rect">
            <a:avLst/>
          </a:prstGeom>
          <a:noFill/>
        </p:spPr>
        <p:txBody>
          <a:bodyPr wrap="square" rtlCol="0">
            <a:spAutoFit/>
          </a:bodyPr>
          <a:lstStyle/>
          <a:p>
            <a:r>
              <a:rPr lang="en-AU" b="1" dirty="0"/>
              <a:t>recessive</a:t>
            </a:r>
          </a:p>
        </p:txBody>
      </p:sp>
      <p:sp>
        <p:nvSpPr>
          <p:cNvPr id="11" name="TextBox 10"/>
          <p:cNvSpPr txBox="1"/>
          <p:nvPr/>
        </p:nvSpPr>
        <p:spPr>
          <a:xfrm>
            <a:off x="7536160" y="5805264"/>
            <a:ext cx="1800200" cy="369332"/>
          </a:xfrm>
          <a:prstGeom prst="rect">
            <a:avLst/>
          </a:prstGeom>
          <a:noFill/>
        </p:spPr>
        <p:txBody>
          <a:bodyPr wrap="square" rtlCol="0">
            <a:spAutoFit/>
          </a:bodyPr>
          <a:lstStyle/>
          <a:p>
            <a:r>
              <a:rPr lang="en-AU" b="1" dirty="0"/>
              <a:t>dominant</a:t>
            </a:r>
          </a:p>
        </p:txBody>
      </p:sp>
      <p:sp>
        <p:nvSpPr>
          <p:cNvPr id="12" name="הסבר ענן 11"/>
          <p:cNvSpPr/>
          <p:nvPr/>
        </p:nvSpPr>
        <p:spPr>
          <a:xfrm>
            <a:off x="8116925" y="513145"/>
            <a:ext cx="2838733" cy="176008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TextBox 12"/>
          <p:cNvSpPr txBox="1"/>
          <p:nvPr/>
        </p:nvSpPr>
        <p:spPr>
          <a:xfrm>
            <a:off x="8501323" y="902063"/>
            <a:ext cx="1883391" cy="923330"/>
          </a:xfrm>
          <a:prstGeom prst="rect">
            <a:avLst/>
          </a:prstGeom>
          <a:noFill/>
        </p:spPr>
        <p:txBody>
          <a:bodyPr wrap="square" rtlCol="1">
            <a:spAutoFit/>
          </a:bodyPr>
          <a:lstStyle/>
          <a:p>
            <a:r>
              <a:rPr lang="he-IL" smtClean="0">
                <a:latin typeface="Guttman Yad-Brush" panose="02010401010101010101" pitchFamily="2" charset="-79"/>
                <a:cs typeface="Guttman Yad-Brush" panose="02010401010101010101" pitchFamily="2" charset="-79"/>
              </a:rPr>
              <a:t>לא הגענו לכאן במטרה לשעמם ולייגע</a:t>
            </a:r>
            <a:endParaRPr lang="he-IL">
              <a:latin typeface="Guttman Yad-Brush" panose="02010401010101010101" pitchFamily="2" charset="-79"/>
              <a:cs typeface="Guttman Yad-Brush" panose="02010401010101010101" pitchFamily="2" charset="-79"/>
            </a:endParaRPr>
          </a:p>
        </p:txBody>
      </p:sp>
    </p:spTree>
    <p:extLst>
      <p:ext uri="{BB962C8B-B14F-4D97-AF65-F5344CB8AC3E}">
        <p14:creationId xmlns:p14="http://schemas.microsoft.com/office/powerpoint/2010/main" val="426251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naheli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5681" y="228600"/>
            <a:ext cx="5673725" cy="61722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3395464" y="6192537"/>
            <a:ext cx="50292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AU" sz="3600" b="1" dirty="0">
                <a:solidFill>
                  <a:schemeClr val="accent2"/>
                </a:solidFill>
                <a:effectLst>
                  <a:outerShdw blurRad="38100" dist="38100" dir="2700000" algn="tl">
                    <a:srgbClr val="C0C0C0"/>
                  </a:outerShdw>
                </a:effectLst>
                <a:latin typeface="Helvetica" pitchFamily="34" charset="0"/>
              </a:rPr>
              <a:t>D N A</a:t>
            </a:r>
          </a:p>
        </p:txBody>
      </p:sp>
      <p:sp>
        <p:nvSpPr>
          <p:cNvPr id="7172" name="Text Box 4"/>
          <p:cNvSpPr txBox="1">
            <a:spLocks noChangeArrowheads="1"/>
          </p:cNvSpPr>
          <p:nvPr/>
        </p:nvSpPr>
        <p:spPr bwMode="auto">
          <a:xfrm>
            <a:off x="2623542" y="14417"/>
            <a:ext cx="6858000" cy="769441"/>
          </a:xfrm>
          <a:prstGeom prst="rect">
            <a:avLst/>
          </a:prstGeom>
          <a:solidFill>
            <a:schemeClr val="bg1"/>
          </a:solidFill>
          <a:ln>
            <a:noFill/>
          </a:ln>
          <a:effectLst/>
          <a:extLst/>
        </p:spPr>
        <p:txBody>
          <a:bodyPr>
            <a:spAutoFit/>
          </a:bodyPr>
          <a:lstStyle/>
          <a:p>
            <a:pPr algn="ctr">
              <a:spcBef>
                <a:spcPct val="50000"/>
              </a:spcBef>
            </a:pPr>
            <a:r>
              <a:rPr lang="en-AU" sz="4400" b="1" dirty="0" err="1">
                <a:solidFill>
                  <a:schemeClr val="accent2"/>
                </a:solidFill>
                <a:effectLst>
                  <a:outerShdw blurRad="38100" dist="38100" dir="2700000" algn="tl">
                    <a:srgbClr val="C0C0C0"/>
                  </a:outerShdw>
                </a:effectLst>
                <a:latin typeface="Helvetica" pitchFamily="34" charset="0"/>
              </a:rPr>
              <a:t>D</a:t>
            </a:r>
            <a:r>
              <a:rPr lang="en-AU" sz="4400" b="1" dirty="0" err="1">
                <a:effectLst>
                  <a:outerShdw blurRad="38100" dist="38100" dir="2700000" algn="tl">
                    <a:srgbClr val="C0C0C0"/>
                  </a:outerShdw>
                </a:effectLst>
                <a:latin typeface="Helvetica" pitchFamily="34" charset="0"/>
              </a:rPr>
              <a:t>eoxyribo</a:t>
            </a:r>
            <a:r>
              <a:rPr lang="en-AU" sz="4400" b="1" dirty="0" err="1">
                <a:solidFill>
                  <a:schemeClr val="accent2"/>
                </a:solidFill>
                <a:effectLst>
                  <a:outerShdw blurRad="38100" dist="38100" dir="2700000" algn="tl">
                    <a:srgbClr val="C0C0C0"/>
                  </a:outerShdw>
                </a:effectLst>
                <a:latin typeface="Helvetica" pitchFamily="34" charset="0"/>
              </a:rPr>
              <a:t>N</a:t>
            </a:r>
            <a:r>
              <a:rPr lang="en-AU" sz="4400" b="1" dirty="0" err="1">
                <a:effectLst>
                  <a:outerShdw blurRad="38100" dist="38100" dir="2700000" algn="tl">
                    <a:srgbClr val="C0C0C0"/>
                  </a:outerShdw>
                </a:effectLst>
                <a:latin typeface="Helvetica" pitchFamily="34" charset="0"/>
              </a:rPr>
              <a:t>ucleic</a:t>
            </a:r>
            <a:r>
              <a:rPr lang="en-AU" sz="4400" b="1" dirty="0">
                <a:effectLst>
                  <a:outerShdw blurRad="38100" dist="38100" dir="2700000" algn="tl">
                    <a:srgbClr val="C0C0C0"/>
                  </a:outerShdw>
                </a:effectLst>
                <a:latin typeface="Helvetica" pitchFamily="34" charset="0"/>
              </a:rPr>
              <a:t> </a:t>
            </a:r>
            <a:r>
              <a:rPr lang="en-AU" sz="4400" b="1" dirty="0">
                <a:solidFill>
                  <a:schemeClr val="accent2"/>
                </a:solidFill>
                <a:effectLst>
                  <a:outerShdw blurRad="38100" dist="38100" dir="2700000" algn="tl">
                    <a:srgbClr val="C0C0C0"/>
                  </a:outerShdw>
                </a:effectLst>
                <a:latin typeface="Helvetica" pitchFamily="34" charset="0"/>
              </a:rPr>
              <a:t>A</a:t>
            </a:r>
            <a:r>
              <a:rPr lang="en-AU" sz="4400" b="1" dirty="0">
                <a:effectLst>
                  <a:outerShdw blurRad="38100" dist="38100" dir="2700000" algn="tl">
                    <a:srgbClr val="C0C0C0"/>
                  </a:outerShdw>
                </a:effectLst>
                <a:latin typeface="Helvetica" pitchFamily="34" charset="0"/>
              </a:rPr>
              <a:t>cid</a:t>
            </a:r>
          </a:p>
        </p:txBody>
      </p:sp>
      <p:sp>
        <p:nvSpPr>
          <p:cNvPr id="2" name="TextBox 1"/>
          <p:cNvSpPr txBox="1"/>
          <p:nvPr/>
        </p:nvSpPr>
        <p:spPr>
          <a:xfrm>
            <a:off x="8424664" y="2348880"/>
            <a:ext cx="1775792" cy="923330"/>
          </a:xfrm>
          <a:prstGeom prst="rect">
            <a:avLst/>
          </a:prstGeom>
          <a:noFill/>
        </p:spPr>
        <p:txBody>
          <a:bodyPr wrap="square" rtlCol="0">
            <a:spAutoFit/>
          </a:bodyPr>
          <a:lstStyle/>
          <a:p>
            <a:pPr algn="ctr"/>
            <a:r>
              <a:rPr lang="en-AU" dirty="0"/>
              <a:t>Stable and held together by hydrogen bonds!</a:t>
            </a:r>
          </a:p>
        </p:txBody>
      </p:sp>
      <p:sp>
        <p:nvSpPr>
          <p:cNvPr id="3" name="TextBox 2"/>
          <p:cNvSpPr txBox="1"/>
          <p:nvPr/>
        </p:nvSpPr>
        <p:spPr>
          <a:xfrm>
            <a:off x="8424664" y="3789040"/>
            <a:ext cx="1368152" cy="369332"/>
          </a:xfrm>
          <a:prstGeom prst="rect">
            <a:avLst/>
          </a:prstGeom>
          <a:noFill/>
        </p:spPr>
        <p:txBody>
          <a:bodyPr wrap="square" rtlCol="0">
            <a:spAutoFit/>
          </a:bodyPr>
          <a:lstStyle/>
          <a:p>
            <a:r>
              <a:rPr lang="en-AU" dirty="0"/>
              <a:t>Helix</a:t>
            </a:r>
          </a:p>
        </p:txBody>
      </p:sp>
      <p:sp>
        <p:nvSpPr>
          <p:cNvPr id="4" name="TextBox 3"/>
          <p:cNvSpPr txBox="1"/>
          <p:nvPr/>
        </p:nvSpPr>
        <p:spPr>
          <a:xfrm>
            <a:off x="8424664" y="4581128"/>
            <a:ext cx="1440160" cy="369332"/>
          </a:xfrm>
          <a:prstGeom prst="rect">
            <a:avLst/>
          </a:prstGeom>
          <a:noFill/>
        </p:spPr>
        <p:txBody>
          <a:bodyPr wrap="square" rtlCol="0">
            <a:spAutoFit/>
          </a:bodyPr>
          <a:lstStyle/>
          <a:p>
            <a:r>
              <a:rPr lang="en-AU" dirty="0"/>
              <a:t>Base pairs</a:t>
            </a:r>
          </a:p>
        </p:txBody>
      </p:sp>
    </p:spTree>
    <p:extLst>
      <p:ext uri="{BB962C8B-B14F-4D97-AF65-F5344CB8AC3E}">
        <p14:creationId xmlns:p14="http://schemas.microsoft.com/office/powerpoint/2010/main" val="3229133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0-#ppt_w/2"/>
                                          </p:val>
                                        </p:tav>
                                        <p:tav tm="100000">
                                          <p:val>
                                            <p:strVal val="#ppt_x"/>
                                          </p:val>
                                        </p:tav>
                                      </p:tavLst>
                                    </p:anim>
                                    <p:anim calcmode="lin" valueType="num">
                                      <p:cBhvr additive="base">
                                        <p:cTn id="8"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wipe(down)">
                                      <p:cBhvr>
                                        <p:cTn id="13"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2"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oloradoindependent.com/wp-content/uploads/2009/03/dna-sampl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33520" y="1772417"/>
            <a:ext cx="2232248" cy="31630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44034" name="Picture 2" descr="tissue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4183" y="1"/>
            <a:ext cx="1685678" cy="16333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4035" name="Oval 3"/>
          <p:cNvSpPr>
            <a:spLocks noChangeArrowheads="1"/>
          </p:cNvSpPr>
          <p:nvPr/>
        </p:nvSpPr>
        <p:spPr bwMode="auto">
          <a:xfrm>
            <a:off x="3648076" y="5229225"/>
            <a:ext cx="360363" cy="28733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pic>
        <p:nvPicPr>
          <p:cNvPr id="44036" name="Picture 4" descr="snakeski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40216" y="4242799"/>
            <a:ext cx="2230294" cy="18829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4038" name="Picture 6" descr="DSCN0828"/>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982277" y="4703945"/>
            <a:ext cx="2052322" cy="18998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4041" name="Picture 9" descr="DSCN081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84232" y="2021253"/>
            <a:ext cx="2215502" cy="19442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4042" name="Picture 10" descr="DSCN082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65769" y="102226"/>
            <a:ext cx="2212063" cy="18146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4043" name="Picture 11" descr="feather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91238" y="5274104"/>
            <a:ext cx="1947237" cy="15838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2" name="Picture 2" descr="http://extension.missouri.edu/explore/images/g02140art03b.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5400000">
            <a:off x="2210847" y="473395"/>
            <a:ext cx="1944215" cy="19507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http://www.laboklin.co.uk/images/HAIRSAMPLE.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87000" y="2636913"/>
            <a:ext cx="2067032" cy="20670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713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VC-224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300" y="152400"/>
            <a:ext cx="8940800" cy="6497638"/>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2514601" y="374651"/>
            <a:ext cx="6619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4000" b="1" dirty="0">
                <a:solidFill>
                  <a:schemeClr val="bg1"/>
                </a:solidFill>
                <a:latin typeface="Helvetica" pitchFamily="34" charset="0"/>
              </a:rPr>
              <a:t>DNA - Where do we Get It?</a:t>
            </a:r>
          </a:p>
        </p:txBody>
      </p:sp>
      <p:sp>
        <p:nvSpPr>
          <p:cNvPr id="9220" name="Text Box 4"/>
          <p:cNvSpPr txBox="1">
            <a:spLocks noChangeArrowheads="1"/>
          </p:cNvSpPr>
          <p:nvPr/>
        </p:nvSpPr>
        <p:spPr bwMode="auto">
          <a:xfrm>
            <a:off x="6359856" y="1139826"/>
            <a:ext cx="2518703"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00"/>
                </a:solidFill>
                <a:latin typeface="Helvetica" pitchFamily="34" charset="0"/>
              </a:rPr>
              <a:t>Tissue</a:t>
            </a:r>
            <a:endParaRPr lang="en-US" sz="3200">
              <a:solidFill>
                <a:srgbClr val="FFFF00"/>
              </a:solidFill>
              <a:latin typeface="Helvetica" pitchFamily="34" charset="0"/>
            </a:endParaRPr>
          </a:p>
          <a:p>
            <a:pPr algn="ctr" eaLnBrk="0" hangingPunct="0"/>
            <a:r>
              <a:rPr lang="en-US">
                <a:solidFill>
                  <a:srgbClr val="FFFF00"/>
                </a:solidFill>
                <a:latin typeface="Helvetica" pitchFamily="34" charset="0"/>
              </a:rPr>
              <a:t>Spleen, Liver, Biopsies</a:t>
            </a:r>
            <a:endParaRPr lang="en-US" sz="2400">
              <a:solidFill>
                <a:srgbClr val="FFFF00"/>
              </a:solidFill>
              <a:latin typeface="Helvetica" pitchFamily="34" charset="0"/>
            </a:endParaRPr>
          </a:p>
          <a:p>
            <a:pPr algn="ctr" eaLnBrk="0" hangingPunct="0"/>
            <a:endParaRPr lang="en-US" sz="2400">
              <a:solidFill>
                <a:srgbClr val="FFFF00"/>
              </a:solidFill>
              <a:latin typeface="Helvetica" pitchFamily="34" charset="0"/>
            </a:endParaRPr>
          </a:p>
          <a:p>
            <a:pPr algn="ctr" eaLnBrk="0" hangingPunct="0"/>
            <a:r>
              <a:rPr lang="en-US" sz="2400" b="1">
                <a:solidFill>
                  <a:srgbClr val="FFFF00"/>
                </a:solidFill>
                <a:latin typeface="Helvetica" pitchFamily="34" charset="0"/>
              </a:rPr>
              <a:t>Blood (WBC’s)</a:t>
            </a:r>
            <a:endParaRPr lang="en-US" sz="2400">
              <a:solidFill>
                <a:srgbClr val="FFFF00"/>
              </a:solidFill>
              <a:latin typeface="Helvetica" pitchFamily="34" charset="0"/>
            </a:endParaRPr>
          </a:p>
          <a:p>
            <a:pPr algn="ctr" eaLnBrk="0" hangingPunct="0"/>
            <a:r>
              <a:rPr lang="en-US">
                <a:solidFill>
                  <a:srgbClr val="FFFF00"/>
                </a:solidFill>
                <a:latin typeface="Helvetica" pitchFamily="34" charset="0"/>
              </a:rPr>
              <a:t>Avian/Reptile</a:t>
            </a:r>
            <a:endParaRPr lang="en-US" sz="2400">
              <a:solidFill>
                <a:srgbClr val="FFFF00"/>
              </a:solidFill>
              <a:latin typeface="Helvetica" pitchFamily="34" charset="0"/>
            </a:endParaRPr>
          </a:p>
          <a:p>
            <a:pPr algn="ctr" eaLnBrk="0" hangingPunct="0"/>
            <a:endParaRPr lang="en-US" sz="2400">
              <a:solidFill>
                <a:srgbClr val="FFFF00"/>
              </a:solidFill>
              <a:latin typeface="Helvetica" pitchFamily="34" charset="0"/>
            </a:endParaRPr>
          </a:p>
          <a:p>
            <a:pPr algn="ctr" eaLnBrk="0" hangingPunct="0"/>
            <a:r>
              <a:rPr lang="en-US" sz="2400" b="1">
                <a:solidFill>
                  <a:srgbClr val="FFFF00"/>
                </a:solidFill>
                <a:latin typeface="Helvetica" pitchFamily="34" charset="0"/>
              </a:rPr>
              <a:t>Buccal Swabs</a:t>
            </a:r>
            <a:endParaRPr lang="en-US" sz="2400">
              <a:solidFill>
                <a:srgbClr val="FFFF00"/>
              </a:solidFill>
              <a:latin typeface="Helvetica" pitchFamily="34" charset="0"/>
            </a:endParaRPr>
          </a:p>
          <a:p>
            <a:pPr algn="ctr" eaLnBrk="0" hangingPunct="0"/>
            <a:r>
              <a:rPr lang="en-US" sz="2400">
                <a:solidFill>
                  <a:srgbClr val="FFFF00"/>
                </a:solidFill>
                <a:latin typeface="Helvetica" pitchFamily="34" charset="0"/>
              </a:rPr>
              <a:t>Semen</a:t>
            </a:r>
          </a:p>
          <a:p>
            <a:pPr algn="ctr" eaLnBrk="0" hangingPunct="0"/>
            <a:endParaRPr lang="en-US" sz="2400">
              <a:solidFill>
                <a:srgbClr val="FFFF00"/>
              </a:solidFill>
              <a:latin typeface="Helvetica" pitchFamily="34" charset="0"/>
            </a:endParaRPr>
          </a:p>
          <a:p>
            <a:pPr algn="ctr" eaLnBrk="0" hangingPunct="0"/>
            <a:r>
              <a:rPr lang="en-US" sz="2400" b="1">
                <a:solidFill>
                  <a:srgbClr val="FFFF00"/>
                </a:solidFill>
                <a:latin typeface="Helvetica" pitchFamily="34" charset="0"/>
              </a:rPr>
              <a:t>Hair Roots</a:t>
            </a:r>
            <a:endParaRPr lang="en-US" sz="2400">
              <a:solidFill>
                <a:srgbClr val="FFFF00"/>
              </a:solidFill>
              <a:latin typeface="Helvetica" pitchFamily="34" charset="0"/>
            </a:endParaRPr>
          </a:p>
          <a:p>
            <a:pPr algn="ctr" eaLnBrk="0" hangingPunct="0"/>
            <a:r>
              <a:rPr lang="en-US" sz="2400">
                <a:solidFill>
                  <a:srgbClr val="FFFF00"/>
                </a:solidFill>
                <a:latin typeface="Helvetica" pitchFamily="34" charset="0"/>
              </a:rPr>
              <a:t>Blood Stains</a:t>
            </a:r>
          </a:p>
          <a:p>
            <a:pPr algn="ctr" eaLnBrk="0" hangingPunct="0"/>
            <a:endParaRPr lang="en-US" sz="2400">
              <a:solidFill>
                <a:srgbClr val="FFFF00"/>
              </a:solidFill>
              <a:latin typeface="Helvetica" pitchFamily="34" charset="0"/>
            </a:endParaRPr>
          </a:p>
          <a:p>
            <a:pPr algn="ctr" eaLnBrk="0" hangingPunct="0"/>
            <a:r>
              <a:rPr lang="en-US" sz="2400" b="1">
                <a:solidFill>
                  <a:srgbClr val="FFFF00"/>
                </a:solidFill>
                <a:latin typeface="Helvetica" pitchFamily="34" charset="0"/>
              </a:rPr>
              <a:t>Feathers</a:t>
            </a:r>
          </a:p>
          <a:p>
            <a:pPr algn="ctr" eaLnBrk="0" hangingPunct="0"/>
            <a:endParaRPr lang="en-US" sz="2400">
              <a:solidFill>
                <a:srgbClr val="FFFF00"/>
              </a:solidFill>
              <a:latin typeface="Helvetica" pitchFamily="34" charset="0"/>
            </a:endParaRPr>
          </a:p>
          <a:p>
            <a:pPr algn="ctr" eaLnBrk="0" hangingPunct="0"/>
            <a:r>
              <a:rPr lang="en-US" sz="2400" b="1">
                <a:solidFill>
                  <a:srgbClr val="FFFF00"/>
                </a:solidFill>
                <a:latin typeface="Helvetica" pitchFamily="34" charset="0"/>
              </a:rPr>
              <a:t>Faecal Pellets</a:t>
            </a:r>
            <a:endParaRPr lang="en-US" sz="2400">
              <a:solidFill>
                <a:srgbClr val="FFFF00"/>
              </a:solidFill>
              <a:latin typeface="Helvetica" pitchFamily="34" charset="0"/>
            </a:endParaRPr>
          </a:p>
        </p:txBody>
      </p:sp>
      <p:sp>
        <p:nvSpPr>
          <p:cNvPr id="9221" name="AutoShape 5"/>
          <p:cNvSpPr>
            <a:spLocks noChangeArrowheads="1"/>
          </p:cNvSpPr>
          <p:nvPr/>
        </p:nvSpPr>
        <p:spPr bwMode="auto">
          <a:xfrm>
            <a:off x="5867400" y="1295400"/>
            <a:ext cx="685800" cy="5105400"/>
          </a:xfrm>
          <a:prstGeom prst="upArrow">
            <a:avLst>
              <a:gd name="adj1" fmla="val 24537"/>
              <a:gd name="adj2" fmla="val 128244"/>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9222" name="AutoShape 6"/>
          <p:cNvSpPr>
            <a:spLocks noChangeArrowheads="1"/>
          </p:cNvSpPr>
          <p:nvPr/>
        </p:nvSpPr>
        <p:spPr bwMode="auto">
          <a:xfrm>
            <a:off x="8991600" y="1524000"/>
            <a:ext cx="533400" cy="4800600"/>
          </a:xfrm>
          <a:prstGeom prst="downArrow">
            <a:avLst>
              <a:gd name="adj1" fmla="val 23611"/>
              <a:gd name="adj2" fmla="val 177542"/>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9223" name="Text Box 7"/>
          <p:cNvSpPr txBox="1">
            <a:spLocks noChangeArrowheads="1"/>
          </p:cNvSpPr>
          <p:nvPr/>
        </p:nvSpPr>
        <p:spPr bwMode="auto">
          <a:xfrm rot="-5400000">
            <a:off x="4507706" y="3569494"/>
            <a:ext cx="24463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3600" b="1">
                <a:solidFill>
                  <a:schemeClr val="accent1"/>
                </a:solidFill>
                <a:effectLst>
                  <a:outerShdw blurRad="38100" dist="38100" dir="2700000" algn="tl">
                    <a:srgbClr val="C0C0C0"/>
                  </a:outerShdw>
                </a:effectLst>
                <a:latin typeface="Helvetica" pitchFamily="34" charset="0"/>
              </a:rPr>
              <a:t>Quantity</a:t>
            </a:r>
            <a:endParaRPr lang="en-US" sz="2400" b="1">
              <a:solidFill>
                <a:schemeClr val="accent1"/>
              </a:solidFill>
              <a:effectLst>
                <a:outerShdw blurRad="38100" dist="38100" dir="2700000" algn="tl">
                  <a:srgbClr val="C0C0C0"/>
                </a:outerShdw>
              </a:effectLst>
              <a:latin typeface="Helvetica" pitchFamily="34" charset="0"/>
            </a:endParaRPr>
          </a:p>
        </p:txBody>
      </p:sp>
      <p:sp>
        <p:nvSpPr>
          <p:cNvPr id="9224" name="Text Box 8"/>
          <p:cNvSpPr txBox="1">
            <a:spLocks noChangeArrowheads="1"/>
          </p:cNvSpPr>
          <p:nvPr/>
        </p:nvSpPr>
        <p:spPr bwMode="auto">
          <a:xfrm rot="5400000">
            <a:off x="8642350" y="3613150"/>
            <a:ext cx="203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3600" b="1">
                <a:solidFill>
                  <a:schemeClr val="accent1"/>
                </a:solidFill>
                <a:effectLst>
                  <a:outerShdw blurRad="38100" dist="38100" dir="2700000" algn="tl">
                    <a:srgbClr val="C0C0C0"/>
                  </a:outerShdw>
                </a:effectLst>
                <a:latin typeface="Helvetica" pitchFamily="34" charset="0"/>
              </a:rPr>
              <a:t>Quality</a:t>
            </a:r>
            <a:endParaRPr lang="en-US" sz="2400">
              <a:effectLst>
                <a:outerShdw blurRad="38100" dist="38100" dir="2700000" algn="tl">
                  <a:srgbClr val="C0C0C0"/>
                </a:outerShdw>
              </a:effectLst>
              <a:latin typeface="Helvetica" pitchFamily="34" charset="0"/>
            </a:endParaRPr>
          </a:p>
        </p:txBody>
      </p:sp>
      <p:sp>
        <p:nvSpPr>
          <p:cNvPr id="9" name="TextBox 8"/>
          <p:cNvSpPr txBox="1"/>
          <p:nvPr/>
        </p:nvSpPr>
        <p:spPr>
          <a:xfrm>
            <a:off x="1762122" y="3524935"/>
            <a:ext cx="3987998" cy="646331"/>
          </a:xfrm>
          <a:prstGeom prst="rect">
            <a:avLst/>
          </a:prstGeom>
          <a:noFill/>
        </p:spPr>
        <p:txBody>
          <a:bodyPr wrap="square" rtlCol="0">
            <a:spAutoFit/>
          </a:bodyPr>
          <a:lstStyle/>
          <a:p>
            <a:r>
              <a:rPr lang="en-AU" dirty="0">
                <a:solidFill>
                  <a:schemeClr val="bg1"/>
                </a:solidFill>
              </a:rPr>
              <a:t>DNA is unique – only identical for identical twins </a:t>
            </a:r>
          </a:p>
        </p:txBody>
      </p:sp>
      <p:sp>
        <p:nvSpPr>
          <p:cNvPr id="2" name="Rectangle 1"/>
          <p:cNvSpPr/>
          <p:nvPr/>
        </p:nvSpPr>
        <p:spPr>
          <a:xfrm>
            <a:off x="1854052" y="1700808"/>
            <a:ext cx="2801788" cy="923330"/>
          </a:xfrm>
          <a:prstGeom prst="rect">
            <a:avLst/>
          </a:prstGeom>
        </p:spPr>
        <p:txBody>
          <a:bodyPr wrap="square">
            <a:spAutoFit/>
          </a:bodyPr>
          <a:lstStyle/>
          <a:p>
            <a:r>
              <a:rPr lang="en-AU" dirty="0">
                <a:solidFill>
                  <a:schemeClr val="bg1"/>
                </a:solidFill>
              </a:rPr>
              <a:t>Can trace one’s profile through their ancestry and screen for genetic diseases</a:t>
            </a:r>
          </a:p>
        </p:txBody>
      </p:sp>
      <p:sp>
        <p:nvSpPr>
          <p:cNvPr id="3" name="Rectangle 2"/>
          <p:cNvSpPr/>
          <p:nvPr/>
        </p:nvSpPr>
        <p:spPr>
          <a:xfrm>
            <a:off x="1723015" y="5113338"/>
            <a:ext cx="4572000" cy="923330"/>
          </a:xfrm>
          <a:prstGeom prst="rect">
            <a:avLst/>
          </a:prstGeom>
        </p:spPr>
        <p:txBody>
          <a:bodyPr>
            <a:spAutoFit/>
          </a:bodyPr>
          <a:lstStyle/>
          <a:p>
            <a:r>
              <a:rPr lang="en-AU" dirty="0">
                <a:solidFill>
                  <a:schemeClr val="bg1"/>
                </a:solidFill>
              </a:rPr>
              <a:t>DNA can be retrieved from a number of samples and is identical from each of those samples</a:t>
            </a:r>
          </a:p>
        </p:txBody>
      </p:sp>
    </p:spTree>
    <p:extLst>
      <p:ext uri="{BB962C8B-B14F-4D97-AF65-F5344CB8AC3E}">
        <p14:creationId xmlns:p14="http://schemas.microsoft.com/office/powerpoint/2010/main" val="3921929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iterate type="wd">
                                    <p:tmPct val="100000"/>
                                  </p:iterate>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300" fill="hold"/>
                                        <p:tgtEl>
                                          <p:spTgt spid="9219"/>
                                        </p:tgtEl>
                                        <p:attrNameLst>
                                          <p:attrName>ppt_x</p:attrName>
                                        </p:attrNameLst>
                                      </p:cBhvr>
                                      <p:tavLst>
                                        <p:tav tm="0">
                                          <p:val>
                                            <p:strVal val="0-#ppt_w/2"/>
                                          </p:val>
                                        </p:tav>
                                        <p:tav tm="100000">
                                          <p:val>
                                            <p:strVal val="#ppt_x"/>
                                          </p:val>
                                        </p:tav>
                                      </p:tavLst>
                                    </p:anim>
                                    <p:anim calcmode="lin" valueType="num">
                                      <p:cBhvr additive="base">
                                        <p:cTn id="8" dur="300" fill="hold"/>
                                        <p:tgtEl>
                                          <p:spTgt spid="921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4400"/>
                            </p:stCondLst>
                            <p:childTnLst>
                              <p:par>
                                <p:cTn id="10" presetID="2" presetClass="entr" presetSubtype="1" fill="hold" grpId="0" nodeType="afterEffect">
                                  <p:stCondLst>
                                    <p:cond delay="2000"/>
                                  </p:stCondLst>
                                  <p:iterate type="lt">
                                    <p:tmPct val="100000"/>
                                  </p:iterate>
                                  <p:childTnLst>
                                    <p:set>
                                      <p:cBhvr>
                                        <p:cTn id="11" dur="1" fill="hold">
                                          <p:stCondLst>
                                            <p:cond delay="0"/>
                                          </p:stCondLst>
                                        </p:cTn>
                                        <p:tgtEl>
                                          <p:spTgt spid="9220"/>
                                        </p:tgtEl>
                                        <p:attrNameLst>
                                          <p:attrName>style.visibility</p:attrName>
                                        </p:attrNameLst>
                                      </p:cBhvr>
                                      <p:to>
                                        <p:strVal val="visible"/>
                                      </p:to>
                                    </p:set>
                                    <p:anim calcmode="lin" valueType="num">
                                      <p:cBhvr additive="base">
                                        <p:cTn id="12" dur="75" fill="hold"/>
                                        <p:tgtEl>
                                          <p:spTgt spid="9220"/>
                                        </p:tgtEl>
                                        <p:attrNameLst>
                                          <p:attrName>ppt_x</p:attrName>
                                        </p:attrNameLst>
                                      </p:cBhvr>
                                      <p:tavLst>
                                        <p:tav tm="0">
                                          <p:val>
                                            <p:strVal val="#ppt_x"/>
                                          </p:val>
                                        </p:tav>
                                        <p:tav tm="100000">
                                          <p:val>
                                            <p:strVal val="#ppt_x"/>
                                          </p:val>
                                        </p:tav>
                                      </p:tavLst>
                                    </p:anim>
                                    <p:anim calcmode="lin" valueType="num">
                                      <p:cBhvr additive="base">
                                        <p:cTn id="13" dur="75" fill="hold"/>
                                        <p:tgtEl>
                                          <p:spTgt spid="922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4575"/>
                            </p:stCondLst>
                            <p:childTnLst>
                              <p:par>
                                <p:cTn id="15" presetID="2" presetClass="entr" presetSubtype="8" fill="hold" grpId="0" nodeType="afterEffect">
                                  <p:stCondLst>
                                    <p:cond delay="1000"/>
                                  </p:stCondLst>
                                  <p:childTnLst>
                                    <p:set>
                                      <p:cBhvr>
                                        <p:cTn id="16" dur="1" fill="hold">
                                          <p:stCondLst>
                                            <p:cond delay="0"/>
                                          </p:stCondLst>
                                        </p:cTn>
                                        <p:tgtEl>
                                          <p:spTgt spid="9221"/>
                                        </p:tgtEl>
                                        <p:attrNameLst>
                                          <p:attrName>style.visibility</p:attrName>
                                        </p:attrNameLst>
                                      </p:cBhvr>
                                      <p:to>
                                        <p:strVal val="visible"/>
                                      </p:to>
                                    </p:set>
                                    <p:anim calcmode="lin" valueType="num">
                                      <p:cBhvr additive="base">
                                        <p:cTn id="17" dur="500" fill="hold"/>
                                        <p:tgtEl>
                                          <p:spTgt spid="9221"/>
                                        </p:tgtEl>
                                        <p:attrNameLst>
                                          <p:attrName>ppt_x</p:attrName>
                                        </p:attrNameLst>
                                      </p:cBhvr>
                                      <p:tavLst>
                                        <p:tav tm="0">
                                          <p:val>
                                            <p:strVal val="0-#ppt_w/2"/>
                                          </p:val>
                                        </p:tav>
                                        <p:tav tm="100000">
                                          <p:val>
                                            <p:strVal val="#ppt_x"/>
                                          </p:val>
                                        </p:tav>
                                      </p:tavLst>
                                    </p:anim>
                                    <p:anim calcmode="lin" valueType="num">
                                      <p:cBhvr additive="base">
                                        <p:cTn id="18" dur="500" fill="hold"/>
                                        <p:tgtEl>
                                          <p:spTgt spid="922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6075"/>
                            </p:stCondLst>
                            <p:childTnLst>
                              <p:par>
                                <p:cTn id="20" presetID="2" presetClass="entr" presetSubtype="8" fill="hold" grpId="0" nodeType="afterEffect">
                                  <p:stCondLst>
                                    <p:cond delay="1000"/>
                                  </p:stCondLst>
                                  <p:childTnLst>
                                    <p:set>
                                      <p:cBhvr>
                                        <p:cTn id="21" dur="1" fill="hold">
                                          <p:stCondLst>
                                            <p:cond delay="0"/>
                                          </p:stCondLst>
                                        </p:cTn>
                                        <p:tgtEl>
                                          <p:spTgt spid="9222"/>
                                        </p:tgtEl>
                                        <p:attrNameLst>
                                          <p:attrName>style.visibility</p:attrName>
                                        </p:attrNameLst>
                                      </p:cBhvr>
                                      <p:to>
                                        <p:strVal val="visible"/>
                                      </p:to>
                                    </p:set>
                                    <p:anim calcmode="lin" valueType="num">
                                      <p:cBhvr additive="base">
                                        <p:cTn id="22" dur="500" fill="hold"/>
                                        <p:tgtEl>
                                          <p:spTgt spid="9222"/>
                                        </p:tgtEl>
                                        <p:attrNameLst>
                                          <p:attrName>ppt_x</p:attrName>
                                        </p:attrNameLst>
                                      </p:cBhvr>
                                      <p:tavLst>
                                        <p:tav tm="0">
                                          <p:val>
                                            <p:strVal val="0-#ppt_w/2"/>
                                          </p:val>
                                        </p:tav>
                                        <p:tav tm="100000">
                                          <p:val>
                                            <p:strVal val="#ppt_x"/>
                                          </p:val>
                                        </p:tav>
                                      </p:tavLst>
                                    </p:anim>
                                    <p:anim calcmode="lin" valueType="num">
                                      <p:cBhvr additive="base">
                                        <p:cTn id="23" dur="500" fill="hold"/>
                                        <p:tgtEl>
                                          <p:spTgt spid="922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7575"/>
                            </p:stCondLst>
                            <p:childTnLst>
                              <p:par>
                                <p:cTn id="25" presetID="2" presetClass="entr" presetSubtype="8" fill="hold" grpId="0" nodeType="afterEffect">
                                  <p:stCondLst>
                                    <p:cond delay="1000"/>
                                  </p:stCondLst>
                                  <p:childTnLst>
                                    <p:set>
                                      <p:cBhvr>
                                        <p:cTn id="26" dur="1" fill="hold">
                                          <p:stCondLst>
                                            <p:cond delay="0"/>
                                          </p:stCondLst>
                                        </p:cTn>
                                        <p:tgtEl>
                                          <p:spTgt spid="9223"/>
                                        </p:tgtEl>
                                        <p:attrNameLst>
                                          <p:attrName>style.visibility</p:attrName>
                                        </p:attrNameLst>
                                      </p:cBhvr>
                                      <p:to>
                                        <p:strVal val="visible"/>
                                      </p:to>
                                    </p:set>
                                    <p:anim calcmode="lin" valueType="num">
                                      <p:cBhvr additive="base">
                                        <p:cTn id="27" dur="500" fill="hold"/>
                                        <p:tgtEl>
                                          <p:spTgt spid="9223"/>
                                        </p:tgtEl>
                                        <p:attrNameLst>
                                          <p:attrName>ppt_x</p:attrName>
                                        </p:attrNameLst>
                                      </p:cBhvr>
                                      <p:tavLst>
                                        <p:tav tm="0">
                                          <p:val>
                                            <p:strVal val="0-#ppt_w/2"/>
                                          </p:val>
                                        </p:tav>
                                        <p:tav tm="100000">
                                          <p:val>
                                            <p:strVal val="#ppt_x"/>
                                          </p:val>
                                        </p:tav>
                                      </p:tavLst>
                                    </p:anim>
                                    <p:anim calcmode="lin" valueType="num">
                                      <p:cBhvr additive="base">
                                        <p:cTn id="28" dur="500" fill="hold"/>
                                        <p:tgtEl>
                                          <p:spTgt spid="9223"/>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9075"/>
                            </p:stCondLst>
                            <p:childTnLst>
                              <p:par>
                                <p:cTn id="30" presetID="2" presetClass="entr" presetSubtype="8" fill="hold" grpId="0" nodeType="afterEffect">
                                  <p:stCondLst>
                                    <p:cond delay="1000"/>
                                  </p:stCondLst>
                                  <p:childTnLst>
                                    <p:set>
                                      <p:cBhvr>
                                        <p:cTn id="31" dur="1" fill="hold">
                                          <p:stCondLst>
                                            <p:cond delay="0"/>
                                          </p:stCondLst>
                                        </p:cTn>
                                        <p:tgtEl>
                                          <p:spTgt spid="9224"/>
                                        </p:tgtEl>
                                        <p:attrNameLst>
                                          <p:attrName>style.visibility</p:attrName>
                                        </p:attrNameLst>
                                      </p:cBhvr>
                                      <p:to>
                                        <p:strVal val="visible"/>
                                      </p:to>
                                    </p:set>
                                    <p:anim calcmode="lin" valueType="num">
                                      <p:cBhvr additive="base">
                                        <p:cTn id="32" dur="500" fill="hold"/>
                                        <p:tgtEl>
                                          <p:spTgt spid="9224"/>
                                        </p:tgtEl>
                                        <p:attrNameLst>
                                          <p:attrName>ppt_x</p:attrName>
                                        </p:attrNameLst>
                                      </p:cBhvr>
                                      <p:tavLst>
                                        <p:tav tm="0">
                                          <p:val>
                                            <p:strVal val="0-#ppt_w/2"/>
                                          </p:val>
                                        </p:tav>
                                        <p:tav tm="100000">
                                          <p:val>
                                            <p:strVal val="#ppt_x"/>
                                          </p:val>
                                        </p:tav>
                                      </p:tavLst>
                                    </p:anim>
                                    <p:anim calcmode="lin" valueType="num">
                                      <p:cBhvr additive="base">
                                        <p:cTn id="33" dur="500" fill="hold"/>
                                        <p:tgtEl>
                                          <p:spTgt spid="922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p:bldP spid="9220" grpId="0" autoUpdateAnimBg="0"/>
      <p:bldP spid="9221" grpId="0" animBg="1"/>
      <p:bldP spid="9222" grpId="0" animBg="1"/>
      <p:bldP spid="9223" grpId="0" autoUpdateAnimBg="0"/>
      <p:bldP spid="9224" grpId="0" autoUpdateAnimBg="0"/>
      <p:bldP spid="9"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76EB7A-F945-4553-9C8F-906FAE2698B8}" type="slidenum">
              <a:rPr lang="en-AU" smtClean="0"/>
              <a:pPr/>
              <a:t>8</a:t>
            </a:fld>
            <a:endParaRPr lang="en-AU" dirty="0"/>
          </a:p>
        </p:txBody>
      </p:sp>
      <p:pic>
        <p:nvPicPr>
          <p:cNvPr id="5122" name="Picture 2" descr="http://www.cvm.ncsu.edu/mbs/images/breen_m_f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446"/>
          <a:stretch/>
        </p:blipFill>
        <p:spPr bwMode="auto">
          <a:xfrm>
            <a:off x="1754789" y="490315"/>
            <a:ext cx="8771880" cy="4561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99656" y="116632"/>
            <a:ext cx="1080120" cy="553998"/>
          </a:xfrm>
          <a:prstGeom prst="rect">
            <a:avLst/>
          </a:prstGeom>
          <a:noFill/>
        </p:spPr>
        <p:txBody>
          <a:bodyPr wrap="square" rtlCol="0">
            <a:spAutoFit/>
          </a:bodyPr>
          <a:lstStyle/>
          <a:p>
            <a:pPr algn="ctr"/>
            <a:r>
              <a:rPr lang="en-AU" sz="1000" b="1" dirty="0"/>
              <a:t>PTPLA gene </a:t>
            </a:r>
            <a:r>
              <a:rPr lang="en-AU" sz="1000" dirty="0"/>
              <a:t>for centronuclear myopathy</a:t>
            </a:r>
          </a:p>
        </p:txBody>
      </p:sp>
      <p:sp>
        <p:nvSpPr>
          <p:cNvPr id="6" name="TextBox 5"/>
          <p:cNvSpPr txBox="1"/>
          <p:nvPr/>
        </p:nvSpPr>
        <p:spPr>
          <a:xfrm>
            <a:off x="6434130" y="39688"/>
            <a:ext cx="2088232" cy="707886"/>
          </a:xfrm>
          <a:prstGeom prst="rect">
            <a:avLst/>
          </a:prstGeom>
          <a:noFill/>
        </p:spPr>
        <p:txBody>
          <a:bodyPr wrap="square" rtlCol="0">
            <a:spAutoFit/>
          </a:bodyPr>
          <a:lstStyle/>
          <a:p>
            <a:pPr algn="ctr"/>
            <a:r>
              <a:rPr lang="en-AU" sz="1000" dirty="0"/>
              <a:t>BHD – hereditary cancer</a:t>
            </a:r>
          </a:p>
          <a:p>
            <a:pPr algn="ctr"/>
            <a:r>
              <a:rPr lang="en-AU" sz="1000" dirty="0"/>
              <a:t>HSF4 cataract</a:t>
            </a:r>
          </a:p>
          <a:p>
            <a:pPr algn="ctr"/>
            <a:r>
              <a:rPr lang="en-AU" sz="1000" dirty="0"/>
              <a:t>NPHP4 cone-rod</a:t>
            </a:r>
          </a:p>
          <a:p>
            <a:pPr algn="ctr"/>
            <a:r>
              <a:rPr lang="en-AU" sz="1000" dirty="0"/>
              <a:t>MCR1 _mask, coat color</a:t>
            </a:r>
          </a:p>
        </p:txBody>
      </p:sp>
      <p:sp>
        <p:nvSpPr>
          <p:cNvPr id="7" name="TextBox 6"/>
          <p:cNvSpPr txBox="1"/>
          <p:nvPr/>
        </p:nvSpPr>
        <p:spPr>
          <a:xfrm>
            <a:off x="5929230" y="4036422"/>
            <a:ext cx="1008112" cy="646331"/>
          </a:xfrm>
          <a:prstGeom prst="rect">
            <a:avLst/>
          </a:prstGeom>
          <a:noFill/>
        </p:spPr>
        <p:txBody>
          <a:bodyPr wrap="square" rtlCol="0">
            <a:spAutoFit/>
          </a:bodyPr>
          <a:lstStyle/>
          <a:p>
            <a:pPr algn="ctr"/>
            <a:r>
              <a:rPr lang="en-AU" sz="1200" b="1" dirty="0">
                <a:solidFill>
                  <a:srgbClr val="FF0000"/>
                </a:solidFill>
              </a:rPr>
              <a:t>FGF5 Longhair</a:t>
            </a:r>
          </a:p>
          <a:p>
            <a:pPr algn="ctr"/>
            <a:r>
              <a:rPr lang="en-AU" sz="1200" b="1" dirty="0">
                <a:solidFill>
                  <a:srgbClr val="FF0000"/>
                </a:solidFill>
              </a:rPr>
              <a:t>Shorthair</a:t>
            </a:r>
          </a:p>
        </p:txBody>
      </p:sp>
      <p:sp>
        <p:nvSpPr>
          <p:cNvPr id="9" name="TextBox 8"/>
          <p:cNvSpPr txBox="1"/>
          <p:nvPr/>
        </p:nvSpPr>
        <p:spPr>
          <a:xfrm>
            <a:off x="7241233" y="5236752"/>
            <a:ext cx="2833144" cy="307777"/>
          </a:xfrm>
          <a:prstGeom prst="rect">
            <a:avLst/>
          </a:prstGeom>
          <a:noFill/>
        </p:spPr>
        <p:txBody>
          <a:bodyPr wrap="square" rtlCol="0">
            <a:spAutoFit/>
          </a:bodyPr>
          <a:lstStyle/>
          <a:p>
            <a:r>
              <a:rPr lang="en-AU" sz="1400" dirty="0"/>
              <a:t>Is the test reliable and accurate?</a:t>
            </a:r>
          </a:p>
        </p:txBody>
      </p:sp>
      <p:sp>
        <p:nvSpPr>
          <p:cNvPr id="10" name="TextBox 9"/>
          <p:cNvSpPr txBox="1"/>
          <p:nvPr/>
        </p:nvSpPr>
        <p:spPr>
          <a:xfrm>
            <a:off x="533636" y="5271879"/>
            <a:ext cx="4608512" cy="307777"/>
          </a:xfrm>
          <a:prstGeom prst="rect">
            <a:avLst/>
          </a:prstGeom>
          <a:noFill/>
        </p:spPr>
        <p:txBody>
          <a:bodyPr wrap="square" rtlCol="0">
            <a:spAutoFit/>
          </a:bodyPr>
          <a:lstStyle/>
          <a:p>
            <a:r>
              <a:rPr lang="en-AU" sz="1400" dirty="0"/>
              <a:t>Is it published or what we call peer reviewed?</a:t>
            </a:r>
          </a:p>
        </p:txBody>
      </p:sp>
      <p:sp>
        <p:nvSpPr>
          <p:cNvPr id="11" name="TextBox 10"/>
          <p:cNvSpPr txBox="1"/>
          <p:nvPr/>
        </p:nvSpPr>
        <p:spPr>
          <a:xfrm>
            <a:off x="1937473" y="4867419"/>
            <a:ext cx="8136904" cy="369332"/>
          </a:xfrm>
          <a:prstGeom prst="rect">
            <a:avLst/>
          </a:prstGeom>
          <a:noFill/>
        </p:spPr>
        <p:txBody>
          <a:bodyPr wrap="square" rtlCol="0">
            <a:spAutoFit/>
          </a:bodyPr>
          <a:lstStyle/>
          <a:p>
            <a:r>
              <a:rPr lang="en-AU" dirty="0"/>
              <a:t>A genetic test DOES not replace the need to have an annual veterinarian examination</a:t>
            </a:r>
          </a:p>
        </p:txBody>
      </p:sp>
      <p:sp>
        <p:nvSpPr>
          <p:cNvPr id="12" name="TextBox 11"/>
          <p:cNvSpPr txBox="1"/>
          <p:nvPr/>
        </p:nvSpPr>
        <p:spPr>
          <a:xfrm>
            <a:off x="5159897" y="5236751"/>
            <a:ext cx="1944216" cy="369332"/>
          </a:xfrm>
          <a:prstGeom prst="rect">
            <a:avLst/>
          </a:prstGeom>
          <a:noFill/>
        </p:spPr>
        <p:txBody>
          <a:bodyPr wrap="square" rtlCol="0">
            <a:spAutoFit/>
          </a:bodyPr>
          <a:lstStyle/>
          <a:p>
            <a:r>
              <a:rPr lang="en-AU" sz="1400" dirty="0"/>
              <a:t>What about mutations</a:t>
            </a:r>
            <a:r>
              <a:rPr lang="en-AU" dirty="0"/>
              <a:t>?</a:t>
            </a:r>
          </a:p>
        </p:txBody>
      </p:sp>
      <p:pic>
        <p:nvPicPr>
          <p:cNvPr id="8194" name="Picture 2" descr="http://1.bp.blogspot.com/-P9ieEU8mzCM/TpRPWZYxjMI/AAAAAAAAANI/JGblV3b7k6I/s1600/ask_the_question.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51784" y="5589908"/>
            <a:ext cx="2627784" cy="1252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1.bp.blogspot.com/-P9ieEU8mzCM/TpRPWZYxjMI/AAAAAAAAANI/JGblV3b7k6I/s1600/ask_the_question.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24000" y="5601406"/>
            <a:ext cx="2627784" cy="12524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1.bp.blogspot.com/-P9ieEU8mzCM/TpRPWZYxjMI/AAAAAAAAANI/JGblV3b7k6I/s1600/ask_the_question.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79482" y="5605525"/>
            <a:ext cx="2627784" cy="12524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1.bp.blogspot.com/-P9ieEU8mzCM/TpRPWZYxjMI/AAAAAAAAANI/JGblV3b7k6I/s1600/ask_the_question.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019535" y="5601407"/>
            <a:ext cx="2627784" cy="125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25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4513" y="2132857"/>
            <a:ext cx="8064896" cy="800219"/>
          </a:xfrm>
          <a:prstGeom prst="rect">
            <a:avLst/>
          </a:prstGeom>
        </p:spPr>
        <p:txBody>
          <a:bodyPr wrap="square">
            <a:spAutoFit/>
          </a:bodyPr>
          <a:lstStyle/>
          <a:p>
            <a:pPr algn="ctr"/>
            <a:r>
              <a:rPr lang="he-IL" b="1" smtClean="0"/>
              <a:t>הידעת: בגנום האנושי יש 20,000-25,000 גנים שונים</a:t>
            </a:r>
            <a:endParaRPr lang="en-AU" b="1" dirty="0"/>
          </a:p>
          <a:p>
            <a:pPr algn="ctr"/>
            <a:r>
              <a:rPr lang="he-IL" sz="2800" b="1" smtClean="0"/>
              <a:t>גנים אלו מהווים 2-3% מכלל הגנום</a:t>
            </a:r>
            <a:endParaRPr lang="en-AU" sz="2800" b="1" dirty="0"/>
          </a:p>
        </p:txBody>
      </p:sp>
      <p:pic>
        <p:nvPicPr>
          <p:cNvPr id="5" name="Picture 2" descr="http://4.bp.blogspot.com/-H5DKPi4pyj0/UBNmzXaDKYI/AAAAAAAABYM/gXWjshg2WqU/s1600/dark%2Bbrown%2Beye%2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5241" y="360936"/>
            <a:ext cx="1535665" cy="1228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5760" y="291052"/>
            <a:ext cx="1405182" cy="136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0.tqn.com/d/beauty/1/0/Q/H/untitle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57" r="8471" b="50000"/>
          <a:stretch/>
        </p:blipFill>
        <p:spPr bwMode="auto">
          <a:xfrm>
            <a:off x="5553708" y="404664"/>
            <a:ext cx="2224674" cy="11405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cdn02.wpcdn.celebuzz.com/wp-content/uploads/2012/08/Whitney-Port-Talks-Bleach-Blonde-Hair-For-Summer-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328" t="4889" r="12948" b="62942"/>
          <a:stretch/>
        </p:blipFill>
        <p:spPr bwMode="auto">
          <a:xfrm>
            <a:off x="7912202" y="439012"/>
            <a:ext cx="2180974" cy="103596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cashfor-cars.com/wp-content/uploads/2012/03/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9652" y="3068961"/>
            <a:ext cx="4057650" cy="26860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44514" y="6021288"/>
            <a:ext cx="7867911" cy="369332"/>
          </a:xfrm>
          <a:prstGeom prst="rect">
            <a:avLst/>
          </a:prstGeom>
          <a:noFill/>
        </p:spPr>
        <p:txBody>
          <a:bodyPr wrap="square" rtlCol="0">
            <a:spAutoFit/>
          </a:bodyPr>
          <a:lstStyle/>
          <a:p>
            <a:pPr algn="ctr"/>
            <a:r>
              <a:rPr lang="en-AU" b="1" dirty="0">
                <a:effectLst>
                  <a:outerShdw blurRad="38100" dist="38100" dir="2700000" algn="tl">
                    <a:srgbClr val="000000">
                      <a:alpha val="43137"/>
                    </a:srgbClr>
                  </a:outerShdw>
                </a:effectLst>
              </a:rPr>
              <a:t>Junk DNA makes up around 97-98% of our genome!  </a:t>
            </a:r>
          </a:p>
        </p:txBody>
      </p:sp>
    </p:spTree>
    <p:extLst>
      <p:ext uri="{BB962C8B-B14F-4D97-AF65-F5344CB8AC3E}">
        <p14:creationId xmlns:p14="http://schemas.microsoft.com/office/powerpoint/2010/main" val="3853723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3443</TotalTime>
  <Words>1853</Words>
  <Application>Microsoft Office PowerPoint</Application>
  <PresentationFormat>מסך רחב</PresentationFormat>
  <Paragraphs>209</Paragraphs>
  <Slides>37</Slides>
  <Notes>16</Notes>
  <HiddenSlides>0</HiddenSlides>
  <MMClips>0</MMClips>
  <ScaleCrop>false</ScaleCrop>
  <HeadingPairs>
    <vt:vector size="6" baseType="variant">
      <vt:variant>
        <vt:lpstr>גופנים בשימוש</vt:lpstr>
      </vt:variant>
      <vt:variant>
        <vt:i4>10</vt:i4>
      </vt:variant>
      <vt:variant>
        <vt:lpstr>ערכת נושא</vt:lpstr>
      </vt:variant>
      <vt:variant>
        <vt:i4>2</vt:i4>
      </vt:variant>
      <vt:variant>
        <vt:lpstr>כותרות שקופיות</vt:lpstr>
      </vt:variant>
      <vt:variant>
        <vt:i4>37</vt:i4>
      </vt:variant>
    </vt:vector>
  </HeadingPairs>
  <TitlesOfParts>
    <vt:vector size="49" baseType="lpstr">
      <vt:lpstr>Arial</vt:lpstr>
      <vt:lpstr>Britannic Bold</vt:lpstr>
      <vt:lpstr>Calibri</vt:lpstr>
      <vt:lpstr>Calibri Light</vt:lpstr>
      <vt:lpstr>Didot</vt:lpstr>
      <vt:lpstr>Guttman Yad-Brush</vt:lpstr>
      <vt:lpstr>Helvetica</vt:lpstr>
      <vt:lpstr>Helvetica Neu</vt:lpstr>
      <vt:lpstr>Montserrat</vt:lpstr>
      <vt:lpstr>Times New Roman</vt:lpstr>
      <vt:lpstr>ערכת נושא Office</vt:lpstr>
      <vt:lpstr>Office Theme</vt:lpstr>
      <vt:lpstr>בדיקות DNA – יתרונות ותועלת  לחברי הי"ל ומועדוני גזע</vt:lpstr>
      <vt:lpstr>המרכז הוטרינרי רעננה מבצע בדיקות דנ"א להורות, מחלות(גזעיים, מעורבים וחתולים), זיהוי גזעים בכלב מעורב ועוד מאז 2009</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ע"פ סקר של AKC שיעור הטעות בזהות האב עומד על 10%, ההשלכות...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האתר של ORIVET ככלי עבור המגדל, מראה נבוכים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בדיקות DNA – יתרונות ותועלת  לחברי הי"ל ומועדוני גזע</dc:title>
  <dc:creator>‏‏משתמש Windows</dc:creator>
  <cp:lastModifiedBy>‏‏משתמש Windows</cp:lastModifiedBy>
  <cp:revision>10</cp:revision>
  <dcterms:created xsi:type="dcterms:W3CDTF">2019-03-14T07:30:18Z</dcterms:created>
  <dcterms:modified xsi:type="dcterms:W3CDTF">2019-03-17T16:26:46Z</dcterms:modified>
</cp:coreProperties>
</file>