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41"/>
  </p:notesMasterIdLst>
  <p:sldIdLst>
    <p:sldId id="256" r:id="rId2"/>
    <p:sldId id="257" r:id="rId3"/>
    <p:sldId id="307" r:id="rId4"/>
    <p:sldId id="260" r:id="rId5"/>
    <p:sldId id="261" r:id="rId6"/>
    <p:sldId id="308" r:id="rId7"/>
    <p:sldId id="309" r:id="rId8"/>
    <p:sldId id="258" r:id="rId9"/>
    <p:sldId id="259" r:id="rId10"/>
    <p:sldId id="321" r:id="rId11"/>
    <p:sldId id="263" r:id="rId12"/>
    <p:sldId id="285" r:id="rId13"/>
    <p:sldId id="286" r:id="rId14"/>
    <p:sldId id="291" r:id="rId15"/>
    <p:sldId id="316" r:id="rId16"/>
    <p:sldId id="290" r:id="rId17"/>
    <p:sldId id="306" r:id="rId18"/>
    <p:sldId id="264" r:id="rId19"/>
    <p:sldId id="265" r:id="rId20"/>
    <p:sldId id="279" r:id="rId21"/>
    <p:sldId id="280" r:id="rId22"/>
    <p:sldId id="281" r:id="rId23"/>
    <p:sldId id="293" r:id="rId24"/>
    <p:sldId id="297" r:id="rId25"/>
    <p:sldId id="300" r:id="rId26"/>
    <p:sldId id="262" r:id="rId27"/>
    <p:sldId id="305" r:id="rId28"/>
    <p:sldId id="326" r:id="rId29"/>
    <p:sldId id="298" r:id="rId30"/>
    <p:sldId id="327" r:id="rId31"/>
    <p:sldId id="323" r:id="rId32"/>
    <p:sldId id="324" r:id="rId33"/>
    <p:sldId id="325" r:id="rId34"/>
    <p:sldId id="322" r:id="rId35"/>
    <p:sldId id="294" r:id="rId36"/>
    <p:sldId id="295" r:id="rId37"/>
    <p:sldId id="318" r:id="rId38"/>
    <p:sldId id="329" r:id="rId39"/>
    <p:sldId id="32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54" autoAdjust="0"/>
    <p:restoredTop sz="94660"/>
  </p:normalViewPr>
  <p:slideViewPr>
    <p:cSldViewPr>
      <p:cViewPr varScale="1">
        <p:scale>
          <a:sx n="81" d="100"/>
          <a:sy n="81" d="100"/>
        </p:scale>
        <p:origin x="-8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92" y="5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0C5D9-7C76-438D-B4F4-C293A599F500}" type="datetimeFigureOut">
              <a:rPr lang="en-GB" smtClean="0"/>
              <a:pPr/>
              <a:t>23/10/2019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A50A3-8A32-4649-9FB5-67D723A7B8C7}" type="slidenum">
              <a:rPr lang="en-GB" smtClean="0"/>
              <a:pPr/>
              <a:t>‹#›</a:t>
            </a:fld>
            <a:endParaRPr lang="en-GB" dirty="0"/>
          </a:p>
        </p:txBody>
      </p:sp>
    </p:spTree>
    <p:extLst>
      <p:ext uri="{BB962C8B-B14F-4D97-AF65-F5344CB8AC3E}">
        <p14:creationId xmlns="" xmlns:p14="http://schemas.microsoft.com/office/powerpoint/2010/main" val="424516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EA50A3-8A32-4649-9FB5-67D723A7B8C7}" type="slidenum">
              <a:rPr lang="en-GB" smtClean="0"/>
              <a:pPr/>
              <a:t>3</a:t>
            </a:fld>
            <a:endParaRPr lang="en-GB" dirty="0"/>
          </a:p>
        </p:txBody>
      </p:sp>
    </p:spTree>
    <p:extLst>
      <p:ext uri="{BB962C8B-B14F-4D97-AF65-F5344CB8AC3E}">
        <p14:creationId xmlns="" xmlns:p14="http://schemas.microsoft.com/office/powerpoint/2010/main" val="373289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EA50A3-8A32-4649-9FB5-67D723A7B8C7}" type="slidenum">
              <a:rPr lang="en-GB" smtClean="0"/>
              <a:pPr/>
              <a:t>39</a:t>
            </a:fld>
            <a:endParaRPr lang="en-GB" dirty="0"/>
          </a:p>
        </p:txBody>
      </p:sp>
    </p:spTree>
    <p:extLst>
      <p:ext uri="{BB962C8B-B14F-4D97-AF65-F5344CB8AC3E}">
        <p14:creationId xmlns="" xmlns:p14="http://schemas.microsoft.com/office/powerpoint/2010/main" val="427692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0870966-A56C-491D-9867-5116A517BDE9}" type="slidenum">
              <a:rPr lang="en-IE" smtClean="0"/>
              <a:pPr/>
              <a:t>‹#›</a:t>
            </a:fld>
            <a:endParaRPr lang="en-IE"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952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422691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396848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4354450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6441132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118350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0870966-A56C-491D-9867-5116A517BDE9}" type="slidenum">
              <a:rPr lang="en-IE" smtClean="0"/>
              <a:pPr/>
              <a:t>‹#›</a:t>
            </a:fld>
            <a:endParaRPr lang="en-IE"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9525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679953712"/>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4261749363"/>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343907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dirty="0"/>
          </a:p>
        </p:txBody>
      </p:sp>
      <p:sp>
        <p:nvSpPr>
          <p:cNvPr id="9" name="Slide Number Placeholder 8"/>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373253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C0BA519-B2F8-42F9-AF26-888BAA049C7C}" type="datetimeFigureOut">
              <a:rPr lang="en-IE" smtClean="0"/>
              <a:pPr/>
              <a:t>23/10/2019</a:t>
            </a:fld>
            <a:endParaRPr lang="en-IE"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E"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75046399"/>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BA519-B2F8-42F9-AF26-888BAA049C7C}" type="datetimeFigureOut">
              <a:rPr lang="en-IE" smtClean="0"/>
              <a:pPr/>
              <a:t>23/10/2019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0870966-A56C-491D-9867-5116A517BDE9}" type="slidenum">
              <a:rPr lang="en-IE" smtClean="0"/>
              <a:pPr/>
              <a:t>‹#›</a:t>
            </a:fld>
            <a:endParaRPr lang="en-IE" dirty="0"/>
          </a:p>
        </p:txBody>
      </p:sp>
    </p:spTree>
    <p:extLst>
      <p:ext uri="{BB962C8B-B14F-4D97-AF65-F5344CB8AC3E}">
        <p14:creationId xmlns="" xmlns:p14="http://schemas.microsoft.com/office/powerpoint/2010/main" val="52410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C0BA519-B2F8-42F9-AF26-888BAA049C7C}" type="datetimeFigureOut">
              <a:rPr lang="en-IE" smtClean="0"/>
              <a:pPr/>
              <a:t>23/10/2019</a:t>
            </a:fld>
            <a:endParaRPr lang="en-IE"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0870966-A56C-491D-9867-5116A517BDE9}" type="slidenum">
              <a:rPr lang="en-IE" smtClean="0"/>
              <a:pPr/>
              <a:t>‹#›</a:t>
            </a:fld>
            <a:endParaRPr lang="en-IE"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5786590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IE" b="1" dirty="0" smtClean="0">
                <a:solidFill>
                  <a:schemeClr val="accent2">
                    <a:lumMod val="75000"/>
                  </a:schemeClr>
                </a:solidFill>
              </a:rPr>
              <a:t>Pedigree </a:t>
            </a:r>
            <a:r>
              <a:rPr lang="en-IE" b="1" dirty="0">
                <a:solidFill>
                  <a:schemeClr val="accent2">
                    <a:lumMod val="75000"/>
                  </a:schemeClr>
                </a:solidFill>
              </a:rPr>
              <a:t>Breeders :</a:t>
            </a:r>
            <a:br>
              <a:rPr lang="en-IE" b="1" dirty="0">
                <a:solidFill>
                  <a:schemeClr val="accent2">
                    <a:lumMod val="75000"/>
                  </a:schemeClr>
                </a:solidFill>
              </a:rPr>
            </a:br>
            <a:r>
              <a:rPr lang="en-IE" b="1" dirty="0" smtClean="0">
                <a:solidFill>
                  <a:schemeClr val="accent2">
                    <a:lumMod val="75000"/>
                  </a:schemeClr>
                </a:solidFill>
              </a:rPr>
              <a:t>the problem </a:t>
            </a:r>
            <a:r>
              <a:rPr lang="en-IE" b="1" dirty="0">
                <a:solidFill>
                  <a:schemeClr val="accent2">
                    <a:lumMod val="75000"/>
                  </a:schemeClr>
                </a:solidFill>
              </a:rPr>
              <a:t>or </a:t>
            </a:r>
            <a:r>
              <a:rPr lang="en-IE" b="1" dirty="0" smtClean="0">
                <a:solidFill>
                  <a:schemeClr val="accent2">
                    <a:lumMod val="75000"/>
                  </a:schemeClr>
                </a:solidFill>
              </a:rPr>
              <a:t>the solution</a:t>
            </a:r>
            <a:endParaRPr lang="en-IE" b="1" dirty="0">
              <a:solidFill>
                <a:schemeClr val="accent2">
                  <a:lumMod val="75000"/>
                </a:schemeClr>
              </a:solidFill>
            </a:endParaRPr>
          </a:p>
        </p:txBody>
      </p:sp>
      <p:sp>
        <p:nvSpPr>
          <p:cNvPr id="3" name="Subtitle 2"/>
          <p:cNvSpPr>
            <a:spLocks noGrp="1"/>
          </p:cNvSpPr>
          <p:nvPr>
            <p:ph type="subTitle" idx="1"/>
          </p:nvPr>
        </p:nvSpPr>
        <p:spPr/>
        <p:txBody>
          <a:bodyPr>
            <a:normAutofit fontScale="85000" lnSpcReduction="20000"/>
          </a:bodyPr>
          <a:lstStyle/>
          <a:p>
            <a:endParaRPr lang="en-IE" dirty="0"/>
          </a:p>
          <a:p>
            <a:r>
              <a:rPr lang="en-IE" dirty="0"/>
              <a:t>Sean Delmar </a:t>
            </a:r>
          </a:p>
          <a:p>
            <a:r>
              <a:rPr lang="en-IE" dirty="0"/>
              <a:t>President IKC</a:t>
            </a:r>
          </a:p>
        </p:txBody>
      </p:sp>
      <p:pic>
        <p:nvPicPr>
          <p:cNvPr id="4" name="Picture 3" descr="logo.png"/>
          <p:cNvPicPr>
            <a:picLocks noChangeAspect="1"/>
          </p:cNvPicPr>
          <p:nvPr/>
        </p:nvPicPr>
        <p:blipFill>
          <a:blip r:embed="rId2" cstate="print"/>
          <a:stretch>
            <a:fillRect/>
          </a:stretch>
        </p:blipFill>
        <p:spPr>
          <a:xfrm>
            <a:off x="6012160" y="4489323"/>
            <a:ext cx="1809750" cy="16097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2E0322-B4E0-4CE2-938B-2714B44C2986}"/>
              </a:ext>
            </a:extLst>
          </p:cNvPr>
          <p:cNvSpPr>
            <a:spLocks noGrp="1"/>
          </p:cNvSpPr>
          <p:nvPr>
            <p:ph type="title"/>
          </p:nvPr>
        </p:nvSpPr>
        <p:spPr>
          <a:xfrm>
            <a:off x="822960" y="286604"/>
            <a:ext cx="7781488" cy="1450757"/>
          </a:xfrm>
        </p:spPr>
        <p:txBody>
          <a:bodyPr/>
          <a:lstStyle/>
          <a:p>
            <a:r>
              <a:rPr lang="en-GB" dirty="0">
                <a:solidFill>
                  <a:schemeClr val="accent2">
                    <a:lumMod val="75000"/>
                  </a:schemeClr>
                </a:solidFill>
              </a:rPr>
              <a:t>Solutions... or more problems ?</a:t>
            </a:r>
          </a:p>
        </p:txBody>
      </p:sp>
      <p:sp>
        <p:nvSpPr>
          <p:cNvPr id="3" name="Content Placeholder 2">
            <a:extLst>
              <a:ext uri="{FF2B5EF4-FFF2-40B4-BE49-F238E27FC236}">
                <a16:creationId xmlns="" xmlns:a16="http://schemas.microsoft.com/office/drawing/2014/main" id="{93D1449F-4B67-4E4B-BB91-808BEF23C2AB}"/>
              </a:ext>
            </a:extLst>
          </p:cNvPr>
          <p:cNvSpPr>
            <a:spLocks noGrp="1"/>
          </p:cNvSpPr>
          <p:nvPr>
            <p:ph type="body" sz="quarter" idx="1"/>
          </p:nvPr>
        </p:nvSpPr>
        <p:spPr>
          <a:xfrm>
            <a:off x="395536" y="1988840"/>
            <a:ext cx="4040188" cy="639763"/>
          </a:xfrm>
        </p:spPr>
        <p:txBody>
          <a:bodyPr>
            <a:normAutofit fontScale="85000" lnSpcReduction="20000"/>
          </a:bodyPr>
          <a:lstStyle/>
          <a:p>
            <a:endParaRPr lang="en-GB" dirty="0"/>
          </a:p>
          <a:p>
            <a:r>
              <a:rPr lang="en-GB" dirty="0"/>
              <a:t>Actions </a:t>
            </a:r>
          </a:p>
          <a:p>
            <a:endParaRPr lang="en-GB" dirty="0"/>
          </a:p>
        </p:txBody>
      </p:sp>
      <p:sp>
        <p:nvSpPr>
          <p:cNvPr id="6" name="Text Placeholder 5">
            <a:extLst>
              <a:ext uri="{FF2B5EF4-FFF2-40B4-BE49-F238E27FC236}">
                <a16:creationId xmlns="" xmlns:a16="http://schemas.microsoft.com/office/drawing/2014/main" id="{77736237-C1E6-40F9-B13D-11F0B9A286A4}"/>
              </a:ext>
            </a:extLst>
          </p:cNvPr>
          <p:cNvSpPr>
            <a:spLocks noGrp="1"/>
          </p:cNvSpPr>
          <p:nvPr>
            <p:ph type="body" sz="quarter" idx="13"/>
          </p:nvPr>
        </p:nvSpPr>
        <p:spPr>
          <a:xfrm>
            <a:off x="4645025" y="1844825"/>
            <a:ext cx="4041775" cy="504056"/>
          </a:xfrm>
        </p:spPr>
        <p:txBody>
          <a:bodyPr/>
          <a:lstStyle/>
          <a:p>
            <a:r>
              <a:rPr lang="en-GB" b="1" dirty="0"/>
              <a:t>Consequences</a:t>
            </a:r>
          </a:p>
        </p:txBody>
      </p:sp>
      <p:sp>
        <p:nvSpPr>
          <p:cNvPr id="7" name="TextBox 6">
            <a:extLst>
              <a:ext uri="{FF2B5EF4-FFF2-40B4-BE49-F238E27FC236}">
                <a16:creationId xmlns="" xmlns:a16="http://schemas.microsoft.com/office/drawing/2014/main" id="{F53C507C-9CC5-45F4-9B5C-0015E077C6E6}"/>
              </a:ext>
            </a:extLst>
          </p:cNvPr>
          <p:cNvSpPr txBox="1"/>
          <p:nvPr/>
        </p:nvSpPr>
        <p:spPr>
          <a:xfrm>
            <a:off x="254403" y="2285992"/>
            <a:ext cx="3754760" cy="3693319"/>
          </a:xfrm>
          <a:prstGeom prst="rect">
            <a:avLst/>
          </a:prstGeom>
          <a:noFill/>
        </p:spPr>
        <p:txBody>
          <a:bodyPr wrap="square" rtlCol="0">
            <a:spAutoFit/>
          </a:bodyPr>
          <a:lstStyle/>
          <a:p>
            <a:r>
              <a:rPr lang="en-GB" dirty="0"/>
              <a:t>Encourage more pedigree breeding to make up the shortfall ?</a:t>
            </a:r>
          </a:p>
          <a:p>
            <a:endParaRPr lang="en-GB" dirty="0"/>
          </a:p>
          <a:p>
            <a:r>
              <a:rPr lang="en-GB" dirty="0"/>
              <a:t>Expect people to wait years for a puppy</a:t>
            </a:r>
          </a:p>
          <a:p>
            <a:endParaRPr lang="en-GB" dirty="0"/>
          </a:p>
          <a:p>
            <a:r>
              <a:rPr lang="en-GB" dirty="0"/>
              <a:t>Differentiate different types of breeders</a:t>
            </a:r>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 xmlns:a16="http://schemas.microsoft.com/office/drawing/2014/main" id="{762F5E2D-2BD1-49DE-8A9B-C7DAAA9C9A2E}"/>
              </a:ext>
            </a:extLst>
          </p:cNvPr>
          <p:cNvSpPr txBox="1"/>
          <p:nvPr/>
        </p:nvSpPr>
        <p:spPr>
          <a:xfrm>
            <a:off x="4708278" y="2492896"/>
            <a:ext cx="3896170" cy="3416320"/>
          </a:xfrm>
          <a:prstGeom prst="rect">
            <a:avLst/>
          </a:prstGeom>
          <a:noFill/>
        </p:spPr>
        <p:txBody>
          <a:bodyPr wrap="square" rtlCol="0">
            <a:spAutoFit/>
          </a:bodyPr>
          <a:lstStyle/>
          <a:p>
            <a:r>
              <a:rPr lang="en-GB" dirty="0"/>
              <a:t>Public  backlash to “overbreeding”</a:t>
            </a:r>
          </a:p>
          <a:p>
            <a:endParaRPr lang="en-GB" dirty="0"/>
          </a:p>
          <a:p>
            <a:r>
              <a:rPr lang="en-GB" dirty="0"/>
              <a:t>Pedigree dogs become </a:t>
            </a:r>
            <a:r>
              <a:rPr lang="en-GB" dirty="0" smtClean="0"/>
              <a:t>Premium  </a:t>
            </a:r>
            <a:r>
              <a:rPr lang="en-GB" dirty="0"/>
              <a:t>object beyond ordinary families</a:t>
            </a:r>
          </a:p>
          <a:p>
            <a:endParaRPr lang="en-GB" dirty="0"/>
          </a:p>
          <a:p>
            <a:r>
              <a:rPr lang="en-GB" dirty="0"/>
              <a:t> Contravene codes of ethics or laws</a:t>
            </a:r>
          </a:p>
          <a:p>
            <a:r>
              <a:rPr lang="en-GB" dirty="0"/>
              <a:t>Poor take up of Assured breeders  schemes </a:t>
            </a:r>
            <a:r>
              <a:rPr lang="en-GB" dirty="0" err="1"/>
              <a:t>eg.</a:t>
            </a:r>
            <a:r>
              <a:rPr lang="en-GB" dirty="0"/>
              <a:t> UK accounts or only 3% of pups.</a:t>
            </a:r>
          </a:p>
          <a:p>
            <a:endParaRPr lang="en-GB" dirty="0"/>
          </a:p>
          <a:p>
            <a:endParaRPr lang="en-GB" dirty="0"/>
          </a:p>
          <a:p>
            <a:endParaRPr lang="en-GB" dirty="0"/>
          </a:p>
        </p:txBody>
      </p:sp>
      <p:sp>
        <p:nvSpPr>
          <p:cNvPr id="4" name="TextBox 3">
            <a:extLst>
              <a:ext uri="{FF2B5EF4-FFF2-40B4-BE49-F238E27FC236}">
                <a16:creationId xmlns="" xmlns:a16="http://schemas.microsoft.com/office/drawing/2014/main" id="{D19081FD-ED95-4FC7-A26E-2F2318945822}"/>
              </a:ext>
            </a:extLst>
          </p:cNvPr>
          <p:cNvSpPr txBox="1"/>
          <p:nvPr/>
        </p:nvSpPr>
        <p:spPr>
          <a:xfrm>
            <a:off x="626448" y="4985886"/>
            <a:ext cx="8136904" cy="1200329"/>
          </a:xfrm>
          <a:prstGeom prst="rect">
            <a:avLst/>
          </a:prstGeom>
          <a:noFill/>
        </p:spPr>
        <p:txBody>
          <a:bodyPr wrap="square" rtlCol="0">
            <a:spAutoFit/>
          </a:bodyPr>
          <a:lstStyle/>
          <a:p>
            <a:r>
              <a:rPr lang="en-GB" sz="2400" b="1" dirty="0">
                <a:solidFill>
                  <a:srgbClr val="FF0000"/>
                </a:solidFill>
              </a:rPr>
              <a:t>Help improve all dogs health and welfare whether pedigree or not , educate all breeders  including commercial entities in best practices …. </a:t>
            </a:r>
          </a:p>
        </p:txBody>
      </p:sp>
    </p:spTree>
    <p:extLst>
      <p:ext uri="{BB962C8B-B14F-4D97-AF65-F5344CB8AC3E}">
        <p14:creationId xmlns="" xmlns:p14="http://schemas.microsoft.com/office/powerpoint/2010/main" val="1497592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accent2">
                    <a:lumMod val="75000"/>
                  </a:schemeClr>
                </a:solidFill>
              </a:rPr>
              <a:t>Society</a:t>
            </a:r>
          </a:p>
        </p:txBody>
      </p:sp>
      <p:sp>
        <p:nvSpPr>
          <p:cNvPr id="3" name="Content Placeholder 2"/>
          <p:cNvSpPr>
            <a:spLocks noGrp="1"/>
          </p:cNvSpPr>
          <p:nvPr>
            <p:ph sz="half" idx="1"/>
          </p:nvPr>
        </p:nvSpPr>
        <p:spPr/>
        <p:txBody>
          <a:bodyPr>
            <a:normAutofit lnSpcReduction="10000"/>
          </a:bodyPr>
          <a:lstStyle/>
          <a:p>
            <a:pPr algn="ctr">
              <a:buNone/>
            </a:pPr>
            <a:r>
              <a:rPr lang="en-IE" b="1" dirty="0"/>
              <a:t>Anti dog:</a:t>
            </a:r>
          </a:p>
          <a:p>
            <a:r>
              <a:rPr lang="en-IE" dirty="0"/>
              <a:t>Problems of segregation </a:t>
            </a:r>
            <a:r>
              <a:rPr lang="en-IE" dirty="0" err="1"/>
              <a:t>eg</a:t>
            </a:r>
            <a:r>
              <a:rPr lang="en-IE" dirty="0"/>
              <a:t>. dog parks</a:t>
            </a:r>
          </a:p>
          <a:p>
            <a:r>
              <a:rPr lang="en-IE" dirty="0"/>
              <a:t>Dog fouling &amp; associated health risks</a:t>
            </a:r>
          </a:p>
          <a:p>
            <a:r>
              <a:rPr lang="en-IE" dirty="0"/>
              <a:t>Dog bites </a:t>
            </a:r>
          </a:p>
          <a:p>
            <a:r>
              <a:rPr lang="en-IE" dirty="0"/>
              <a:t>Damage to rented property</a:t>
            </a:r>
          </a:p>
          <a:p>
            <a:r>
              <a:rPr lang="en-IE" dirty="0"/>
              <a:t>Bans from public areas</a:t>
            </a:r>
          </a:p>
          <a:p>
            <a:r>
              <a:rPr lang="en-IE" dirty="0"/>
              <a:t>Health &amp; Welfare concerns</a:t>
            </a:r>
          </a:p>
          <a:p>
            <a:r>
              <a:rPr lang="en-IE" dirty="0"/>
              <a:t>Overcrowding of shelters </a:t>
            </a:r>
          </a:p>
        </p:txBody>
      </p:sp>
      <p:sp>
        <p:nvSpPr>
          <p:cNvPr id="4" name="Content Placeholder 3"/>
          <p:cNvSpPr>
            <a:spLocks noGrp="1"/>
          </p:cNvSpPr>
          <p:nvPr>
            <p:ph sz="half" idx="2"/>
          </p:nvPr>
        </p:nvSpPr>
        <p:spPr/>
        <p:txBody>
          <a:bodyPr>
            <a:normAutofit lnSpcReduction="10000"/>
          </a:bodyPr>
          <a:lstStyle/>
          <a:p>
            <a:pPr>
              <a:buNone/>
            </a:pPr>
            <a:r>
              <a:rPr lang="en-IE" dirty="0"/>
              <a:t>		</a:t>
            </a:r>
            <a:r>
              <a:rPr lang="en-IE" b="1" dirty="0"/>
              <a:t>Value to Society</a:t>
            </a:r>
          </a:p>
          <a:p>
            <a:pPr>
              <a:buNone/>
            </a:pPr>
            <a:r>
              <a:rPr lang="en-IE" dirty="0"/>
              <a:t>Service  Dogs  :police army Customs etc</a:t>
            </a:r>
          </a:p>
          <a:p>
            <a:pPr>
              <a:buNone/>
            </a:pPr>
            <a:r>
              <a:rPr lang="en-IE" dirty="0"/>
              <a:t>Guide &amp; Assistance Dogs</a:t>
            </a:r>
          </a:p>
          <a:p>
            <a:pPr>
              <a:buNone/>
            </a:pPr>
            <a:r>
              <a:rPr lang="en-IE" dirty="0"/>
              <a:t>Social Lubricant  &amp; Exercise </a:t>
            </a:r>
          </a:p>
          <a:p>
            <a:pPr>
              <a:buNone/>
            </a:pPr>
            <a:r>
              <a:rPr lang="en-IE" dirty="0"/>
              <a:t>Loneliness &amp; companionship</a:t>
            </a:r>
          </a:p>
          <a:p>
            <a:pPr>
              <a:buNone/>
            </a:pPr>
            <a:r>
              <a:rPr lang="en-IE" dirty="0"/>
              <a:t>Therapy</a:t>
            </a:r>
          </a:p>
          <a:p>
            <a:pPr>
              <a:buNone/>
            </a:pPr>
            <a:r>
              <a:rPr lang="en-IE" dirty="0">
                <a:solidFill>
                  <a:srgbClr val="FF0000"/>
                </a:solidFill>
              </a:rPr>
              <a:t>We need to constantly remind  everyone....  </a:t>
            </a:r>
          </a:p>
          <a:p>
            <a:pPr>
              <a:buNone/>
            </a:pPr>
            <a:r>
              <a:rPr lang="en-IE" dirty="0">
                <a:solidFill>
                  <a:srgbClr val="FF0000"/>
                </a:solidFill>
              </a:rPr>
              <a:t>Golden Paws  etc</a:t>
            </a:r>
          </a:p>
          <a:p>
            <a:pPr>
              <a:buNone/>
            </a:pPr>
            <a:endParaRPr lang="en-IE" dirty="0"/>
          </a:p>
          <a:p>
            <a:pPr>
              <a:buNone/>
            </a:pP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object 3"/>
          <p:cNvSpPr/>
          <p:nvPr/>
        </p:nvSpPr>
        <p:spPr>
          <a:xfrm>
            <a:off x="3211066" y="2663276"/>
            <a:ext cx="2826116" cy="4145956"/>
          </a:xfrm>
          <a:prstGeom prst="rect">
            <a:avLst/>
          </a:prstGeom>
          <a:blipFill>
            <a:blip r:embed="rId2"/>
            <a:stretch>
              <a:fillRect/>
            </a:stretch>
          </a:blipFill>
          <a:ln w="12700">
            <a:miter lim="400000"/>
          </a:ln>
        </p:spPr>
        <p:txBody>
          <a:bodyPr lIns="45719" rIns="45719"/>
          <a:lstStyle/>
          <a:p>
            <a:endParaRPr/>
          </a:p>
        </p:txBody>
      </p:sp>
      <p:sp>
        <p:nvSpPr>
          <p:cNvPr id="387" name="object 4"/>
          <p:cNvSpPr/>
          <p:nvPr/>
        </p:nvSpPr>
        <p:spPr>
          <a:xfrm>
            <a:off x="727709" y="1107186"/>
            <a:ext cx="1685545" cy="15163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42" y="20"/>
                </a:lnTo>
                <a:lnTo>
                  <a:pt x="9495" y="78"/>
                </a:lnTo>
                <a:lnTo>
                  <a:pt x="8859" y="174"/>
                </a:lnTo>
                <a:lnTo>
                  <a:pt x="8235" y="306"/>
                </a:lnTo>
                <a:lnTo>
                  <a:pt x="7626" y="474"/>
                </a:lnTo>
                <a:lnTo>
                  <a:pt x="7031" y="676"/>
                </a:lnTo>
                <a:lnTo>
                  <a:pt x="6453" y="910"/>
                </a:lnTo>
                <a:lnTo>
                  <a:pt x="5892" y="1177"/>
                </a:lnTo>
                <a:lnTo>
                  <a:pt x="5349" y="1475"/>
                </a:lnTo>
                <a:lnTo>
                  <a:pt x="4826" y="1802"/>
                </a:lnTo>
                <a:lnTo>
                  <a:pt x="4323" y="2157"/>
                </a:lnTo>
                <a:lnTo>
                  <a:pt x="3842" y="2540"/>
                </a:lnTo>
                <a:lnTo>
                  <a:pt x="3383" y="2949"/>
                </a:lnTo>
                <a:lnTo>
                  <a:pt x="2949" y="3384"/>
                </a:lnTo>
                <a:lnTo>
                  <a:pt x="2540" y="3842"/>
                </a:lnTo>
                <a:lnTo>
                  <a:pt x="2157" y="4323"/>
                </a:lnTo>
                <a:lnTo>
                  <a:pt x="1802" y="4826"/>
                </a:lnTo>
                <a:lnTo>
                  <a:pt x="1474" y="5349"/>
                </a:lnTo>
                <a:lnTo>
                  <a:pt x="1177" y="5892"/>
                </a:lnTo>
                <a:lnTo>
                  <a:pt x="910" y="6453"/>
                </a:lnTo>
                <a:lnTo>
                  <a:pt x="676" y="7032"/>
                </a:lnTo>
                <a:lnTo>
                  <a:pt x="474" y="7626"/>
                </a:lnTo>
                <a:lnTo>
                  <a:pt x="306" y="8236"/>
                </a:lnTo>
                <a:lnTo>
                  <a:pt x="174" y="8859"/>
                </a:lnTo>
                <a:lnTo>
                  <a:pt x="78" y="9495"/>
                </a:lnTo>
                <a:lnTo>
                  <a:pt x="20" y="10142"/>
                </a:lnTo>
                <a:lnTo>
                  <a:pt x="0" y="10800"/>
                </a:lnTo>
                <a:lnTo>
                  <a:pt x="20" y="11458"/>
                </a:lnTo>
                <a:lnTo>
                  <a:pt x="78" y="12105"/>
                </a:lnTo>
                <a:lnTo>
                  <a:pt x="174" y="12741"/>
                </a:lnTo>
                <a:lnTo>
                  <a:pt x="306" y="13364"/>
                </a:lnTo>
                <a:lnTo>
                  <a:pt x="474" y="13974"/>
                </a:lnTo>
                <a:lnTo>
                  <a:pt x="676" y="14568"/>
                </a:lnTo>
                <a:lnTo>
                  <a:pt x="910" y="15147"/>
                </a:lnTo>
                <a:lnTo>
                  <a:pt x="1177" y="15708"/>
                </a:lnTo>
                <a:lnTo>
                  <a:pt x="1475" y="16251"/>
                </a:lnTo>
                <a:lnTo>
                  <a:pt x="1802" y="16774"/>
                </a:lnTo>
                <a:lnTo>
                  <a:pt x="2157" y="17277"/>
                </a:lnTo>
                <a:lnTo>
                  <a:pt x="2540" y="17758"/>
                </a:lnTo>
                <a:lnTo>
                  <a:pt x="2949" y="18216"/>
                </a:lnTo>
                <a:lnTo>
                  <a:pt x="3383" y="18651"/>
                </a:lnTo>
                <a:lnTo>
                  <a:pt x="3842" y="19060"/>
                </a:lnTo>
                <a:lnTo>
                  <a:pt x="4323" y="19443"/>
                </a:lnTo>
                <a:lnTo>
                  <a:pt x="4826" y="19798"/>
                </a:lnTo>
                <a:lnTo>
                  <a:pt x="5349" y="20125"/>
                </a:lnTo>
                <a:lnTo>
                  <a:pt x="5892" y="20423"/>
                </a:lnTo>
                <a:lnTo>
                  <a:pt x="6453" y="20690"/>
                </a:lnTo>
                <a:lnTo>
                  <a:pt x="7031" y="20924"/>
                </a:lnTo>
                <a:lnTo>
                  <a:pt x="7626" y="21126"/>
                </a:lnTo>
                <a:lnTo>
                  <a:pt x="8235" y="21294"/>
                </a:lnTo>
                <a:lnTo>
                  <a:pt x="8859" y="21426"/>
                </a:lnTo>
                <a:lnTo>
                  <a:pt x="9495" y="21522"/>
                </a:lnTo>
                <a:lnTo>
                  <a:pt x="10142" y="21580"/>
                </a:lnTo>
                <a:lnTo>
                  <a:pt x="10800" y="21600"/>
                </a:lnTo>
                <a:lnTo>
                  <a:pt x="11458" y="21580"/>
                </a:lnTo>
                <a:lnTo>
                  <a:pt x="12105" y="21522"/>
                </a:lnTo>
                <a:lnTo>
                  <a:pt x="12741" y="21426"/>
                </a:lnTo>
                <a:lnTo>
                  <a:pt x="13365" y="21294"/>
                </a:lnTo>
                <a:lnTo>
                  <a:pt x="13974" y="21126"/>
                </a:lnTo>
                <a:lnTo>
                  <a:pt x="14568" y="20924"/>
                </a:lnTo>
                <a:lnTo>
                  <a:pt x="15147" y="20690"/>
                </a:lnTo>
                <a:lnTo>
                  <a:pt x="15708" y="20423"/>
                </a:lnTo>
                <a:lnTo>
                  <a:pt x="16251" y="20125"/>
                </a:lnTo>
                <a:lnTo>
                  <a:pt x="16774" y="19798"/>
                </a:lnTo>
                <a:lnTo>
                  <a:pt x="17277" y="19443"/>
                </a:lnTo>
                <a:lnTo>
                  <a:pt x="17758" y="19060"/>
                </a:lnTo>
                <a:lnTo>
                  <a:pt x="18217" y="18651"/>
                </a:lnTo>
                <a:lnTo>
                  <a:pt x="18651" y="18216"/>
                </a:lnTo>
                <a:lnTo>
                  <a:pt x="19060" y="17758"/>
                </a:lnTo>
                <a:lnTo>
                  <a:pt x="19443" y="17277"/>
                </a:lnTo>
                <a:lnTo>
                  <a:pt x="19798" y="16774"/>
                </a:lnTo>
                <a:lnTo>
                  <a:pt x="20125" y="16251"/>
                </a:lnTo>
                <a:lnTo>
                  <a:pt x="20423" y="15708"/>
                </a:lnTo>
                <a:lnTo>
                  <a:pt x="20690" y="15147"/>
                </a:lnTo>
                <a:lnTo>
                  <a:pt x="20924" y="14568"/>
                </a:lnTo>
                <a:lnTo>
                  <a:pt x="21126" y="13974"/>
                </a:lnTo>
                <a:lnTo>
                  <a:pt x="21294" y="13364"/>
                </a:lnTo>
                <a:lnTo>
                  <a:pt x="21426" y="12741"/>
                </a:lnTo>
                <a:lnTo>
                  <a:pt x="21522" y="12105"/>
                </a:lnTo>
                <a:lnTo>
                  <a:pt x="21580" y="11458"/>
                </a:lnTo>
                <a:lnTo>
                  <a:pt x="21600" y="10800"/>
                </a:lnTo>
                <a:lnTo>
                  <a:pt x="21580" y="10142"/>
                </a:lnTo>
                <a:lnTo>
                  <a:pt x="21522" y="9495"/>
                </a:lnTo>
                <a:lnTo>
                  <a:pt x="21426" y="8859"/>
                </a:lnTo>
                <a:lnTo>
                  <a:pt x="21294" y="8236"/>
                </a:lnTo>
                <a:lnTo>
                  <a:pt x="21126" y="7626"/>
                </a:lnTo>
                <a:lnTo>
                  <a:pt x="20924" y="7032"/>
                </a:lnTo>
                <a:lnTo>
                  <a:pt x="20690" y="6453"/>
                </a:lnTo>
                <a:lnTo>
                  <a:pt x="20423" y="5892"/>
                </a:lnTo>
                <a:lnTo>
                  <a:pt x="20125" y="5349"/>
                </a:lnTo>
                <a:lnTo>
                  <a:pt x="19798" y="4826"/>
                </a:lnTo>
                <a:lnTo>
                  <a:pt x="19443" y="4323"/>
                </a:lnTo>
                <a:lnTo>
                  <a:pt x="19060" y="3842"/>
                </a:lnTo>
                <a:lnTo>
                  <a:pt x="18651" y="3384"/>
                </a:lnTo>
                <a:lnTo>
                  <a:pt x="18217" y="2949"/>
                </a:lnTo>
                <a:lnTo>
                  <a:pt x="17758" y="2540"/>
                </a:lnTo>
                <a:lnTo>
                  <a:pt x="17277" y="2157"/>
                </a:lnTo>
                <a:lnTo>
                  <a:pt x="16774" y="1802"/>
                </a:lnTo>
                <a:lnTo>
                  <a:pt x="16251" y="1475"/>
                </a:lnTo>
                <a:lnTo>
                  <a:pt x="15708" y="1177"/>
                </a:lnTo>
                <a:lnTo>
                  <a:pt x="15147" y="910"/>
                </a:lnTo>
                <a:lnTo>
                  <a:pt x="14568" y="676"/>
                </a:lnTo>
                <a:lnTo>
                  <a:pt x="13974" y="474"/>
                </a:lnTo>
                <a:lnTo>
                  <a:pt x="13365" y="306"/>
                </a:lnTo>
                <a:lnTo>
                  <a:pt x="12741" y="174"/>
                </a:lnTo>
                <a:lnTo>
                  <a:pt x="12105" y="78"/>
                </a:lnTo>
                <a:lnTo>
                  <a:pt x="11458" y="20"/>
                </a:lnTo>
                <a:lnTo>
                  <a:pt x="10800" y="0"/>
                </a:lnTo>
                <a:close/>
              </a:path>
            </a:pathLst>
          </a:custGeom>
          <a:solidFill>
            <a:srgbClr val="CCEBFF"/>
          </a:solidFill>
          <a:ln w="12700">
            <a:miter lim="400000"/>
          </a:ln>
        </p:spPr>
        <p:txBody>
          <a:bodyPr lIns="45719" rIns="45719"/>
          <a:lstStyle/>
          <a:p>
            <a:endParaRPr/>
          </a:p>
        </p:txBody>
      </p:sp>
      <p:sp>
        <p:nvSpPr>
          <p:cNvPr id="388" name="object 5"/>
          <p:cNvSpPr/>
          <p:nvPr/>
        </p:nvSpPr>
        <p:spPr>
          <a:xfrm>
            <a:off x="727709" y="1107186"/>
            <a:ext cx="1685545" cy="151638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0" y="10142"/>
                </a:lnTo>
                <a:lnTo>
                  <a:pt x="78" y="9495"/>
                </a:lnTo>
                <a:lnTo>
                  <a:pt x="174" y="8859"/>
                </a:lnTo>
                <a:lnTo>
                  <a:pt x="306" y="8236"/>
                </a:lnTo>
                <a:lnTo>
                  <a:pt x="474" y="7626"/>
                </a:lnTo>
                <a:lnTo>
                  <a:pt x="676" y="7032"/>
                </a:lnTo>
                <a:lnTo>
                  <a:pt x="910" y="6453"/>
                </a:lnTo>
                <a:lnTo>
                  <a:pt x="1177" y="5892"/>
                </a:lnTo>
                <a:lnTo>
                  <a:pt x="1475" y="5349"/>
                </a:lnTo>
                <a:lnTo>
                  <a:pt x="1802" y="4826"/>
                </a:lnTo>
                <a:lnTo>
                  <a:pt x="2157" y="4323"/>
                </a:lnTo>
                <a:lnTo>
                  <a:pt x="2540" y="3842"/>
                </a:lnTo>
                <a:lnTo>
                  <a:pt x="2949" y="3384"/>
                </a:lnTo>
                <a:lnTo>
                  <a:pt x="3383" y="2949"/>
                </a:lnTo>
                <a:lnTo>
                  <a:pt x="3842" y="2540"/>
                </a:lnTo>
                <a:lnTo>
                  <a:pt x="4323" y="2157"/>
                </a:lnTo>
                <a:lnTo>
                  <a:pt x="4826" y="1802"/>
                </a:lnTo>
                <a:lnTo>
                  <a:pt x="5349" y="1475"/>
                </a:lnTo>
                <a:lnTo>
                  <a:pt x="5892" y="1177"/>
                </a:lnTo>
                <a:lnTo>
                  <a:pt x="6453" y="910"/>
                </a:lnTo>
                <a:lnTo>
                  <a:pt x="7031" y="676"/>
                </a:lnTo>
                <a:lnTo>
                  <a:pt x="7626" y="474"/>
                </a:lnTo>
                <a:lnTo>
                  <a:pt x="8235" y="306"/>
                </a:lnTo>
                <a:lnTo>
                  <a:pt x="8859" y="174"/>
                </a:lnTo>
                <a:lnTo>
                  <a:pt x="9495" y="78"/>
                </a:lnTo>
                <a:lnTo>
                  <a:pt x="10142" y="20"/>
                </a:lnTo>
                <a:lnTo>
                  <a:pt x="10800" y="0"/>
                </a:lnTo>
                <a:lnTo>
                  <a:pt x="11458" y="20"/>
                </a:lnTo>
                <a:lnTo>
                  <a:pt x="12105" y="78"/>
                </a:lnTo>
                <a:lnTo>
                  <a:pt x="12741" y="174"/>
                </a:lnTo>
                <a:lnTo>
                  <a:pt x="13365" y="306"/>
                </a:lnTo>
                <a:lnTo>
                  <a:pt x="13974" y="474"/>
                </a:lnTo>
                <a:lnTo>
                  <a:pt x="14568" y="676"/>
                </a:lnTo>
                <a:lnTo>
                  <a:pt x="15147" y="910"/>
                </a:lnTo>
                <a:lnTo>
                  <a:pt x="15708" y="1177"/>
                </a:lnTo>
                <a:lnTo>
                  <a:pt x="16251" y="1475"/>
                </a:lnTo>
                <a:lnTo>
                  <a:pt x="16774" y="1802"/>
                </a:lnTo>
                <a:lnTo>
                  <a:pt x="17277" y="2157"/>
                </a:lnTo>
                <a:lnTo>
                  <a:pt x="17758" y="2540"/>
                </a:lnTo>
                <a:lnTo>
                  <a:pt x="18217" y="2949"/>
                </a:lnTo>
                <a:lnTo>
                  <a:pt x="18651" y="3384"/>
                </a:lnTo>
                <a:lnTo>
                  <a:pt x="19060" y="3842"/>
                </a:lnTo>
                <a:lnTo>
                  <a:pt x="19443" y="4323"/>
                </a:lnTo>
                <a:lnTo>
                  <a:pt x="19798" y="4826"/>
                </a:lnTo>
                <a:lnTo>
                  <a:pt x="20125" y="5349"/>
                </a:lnTo>
                <a:lnTo>
                  <a:pt x="20423" y="5892"/>
                </a:lnTo>
                <a:lnTo>
                  <a:pt x="20690" y="6453"/>
                </a:lnTo>
                <a:lnTo>
                  <a:pt x="20924" y="7032"/>
                </a:lnTo>
                <a:lnTo>
                  <a:pt x="21126" y="7626"/>
                </a:lnTo>
                <a:lnTo>
                  <a:pt x="21294" y="8236"/>
                </a:lnTo>
                <a:lnTo>
                  <a:pt x="21426" y="8859"/>
                </a:lnTo>
                <a:lnTo>
                  <a:pt x="21522" y="9495"/>
                </a:lnTo>
                <a:lnTo>
                  <a:pt x="21580" y="10142"/>
                </a:lnTo>
                <a:lnTo>
                  <a:pt x="21600" y="10800"/>
                </a:lnTo>
                <a:lnTo>
                  <a:pt x="21580" y="11458"/>
                </a:lnTo>
                <a:lnTo>
                  <a:pt x="21522" y="12105"/>
                </a:lnTo>
                <a:lnTo>
                  <a:pt x="21426" y="12741"/>
                </a:lnTo>
                <a:lnTo>
                  <a:pt x="21294" y="13364"/>
                </a:lnTo>
                <a:lnTo>
                  <a:pt x="21126" y="13974"/>
                </a:lnTo>
                <a:lnTo>
                  <a:pt x="20924" y="14568"/>
                </a:lnTo>
                <a:lnTo>
                  <a:pt x="20690" y="15147"/>
                </a:lnTo>
                <a:lnTo>
                  <a:pt x="20423" y="15708"/>
                </a:lnTo>
                <a:lnTo>
                  <a:pt x="20125" y="16251"/>
                </a:lnTo>
                <a:lnTo>
                  <a:pt x="19798" y="16774"/>
                </a:lnTo>
                <a:lnTo>
                  <a:pt x="19443" y="17277"/>
                </a:lnTo>
                <a:lnTo>
                  <a:pt x="19060" y="17758"/>
                </a:lnTo>
                <a:lnTo>
                  <a:pt x="18651" y="18216"/>
                </a:lnTo>
                <a:lnTo>
                  <a:pt x="18217" y="18651"/>
                </a:lnTo>
                <a:lnTo>
                  <a:pt x="17758" y="19060"/>
                </a:lnTo>
                <a:lnTo>
                  <a:pt x="17277" y="19443"/>
                </a:lnTo>
                <a:lnTo>
                  <a:pt x="16774" y="19798"/>
                </a:lnTo>
                <a:lnTo>
                  <a:pt x="16251" y="20125"/>
                </a:lnTo>
                <a:lnTo>
                  <a:pt x="15708" y="20423"/>
                </a:lnTo>
                <a:lnTo>
                  <a:pt x="15147" y="20690"/>
                </a:lnTo>
                <a:lnTo>
                  <a:pt x="14568" y="20924"/>
                </a:lnTo>
                <a:lnTo>
                  <a:pt x="13974" y="21126"/>
                </a:lnTo>
                <a:lnTo>
                  <a:pt x="13365" y="21294"/>
                </a:lnTo>
                <a:lnTo>
                  <a:pt x="12741" y="21426"/>
                </a:lnTo>
                <a:lnTo>
                  <a:pt x="12105" y="21522"/>
                </a:lnTo>
                <a:lnTo>
                  <a:pt x="11458" y="21580"/>
                </a:lnTo>
                <a:lnTo>
                  <a:pt x="10800" y="21600"/>
                </a:lnTo>
                <a:lnTo>
                  <a:pt x="10142" y="21580"/>
                </a:lnTo>
                <a:lnTo>
                  <a:pt x="9495" y="21522"/>
                </a:lnTo>
                <a:lnTo>
                  <a:pt x="8859" y="21426"/>
                </a:lnTo>
                <a:lnTo>
                  <a:pt x="8235" y="21294"/>
                </a:lnTo>
                <a:lnTo>
                  <a:pt x="7626" y="21126"/>
                </a:lnTo>
                <a:lnTo>
                  <a:pt x="7031" y="20924"/>
                </a:lnTo>
                <a:lnTo>
                  <a:pt x="6453" y="20690"/>
                </a:lnTo>
                <a:lnTo>
                  <a:pt x="5892" y="20423"/>
                </a:lnTo>
                <a:lnTo>
                  <a:pt x="5349" y="20125"/>
                </a:lnTo>
                <a:lnTo>
                  <a:pt x="4826" y="19798"/>
                </a:lnTo>
                <a:lnTo>
                  <a:pt x="4323" y="19443"/>
                </a:lnTo>
                <a:lnTo>
                  <a:pt x="3842" y="19060"/>
                </a:lnTo>
                <a:lnTo>
                  <a:pt x="3383" y="18651"/>
                </a:lnTo>
                <a:lnTo>
                  <a:pt x="2949" y="18216"/>
                </a:lnTo>
                <a:lnTo>
                  <a:pt x="2540" y="17758"/>
                </a:lnTo>
                <a:lnTo>
                  <a:pt x="2157" y="17277"/>
                </a:lnTo>
                <a:lnTo>
                  <a:pt x="1802" y="16774"/>
                </a:lnTo>
                <a:lnTo>
                  <a:pt x="1475" y="16251"/>
                </a:lnTo>
                <a:lnTo>
                  <a:pt x="1177" y="15708"/>
                </a:lnTo>
                <a:lnTo>
                  <a:pt x="910" y="15147"/>
                </a:lnTo>
                <a:lnTo>
                  <a:pt x="676" y="14568"/>
                </a:lnTo>
                <a:lnTo>
                  <a:pt x="474" y="13974"/>
                </a:lnTo>
                <a:lnTo>
                  <a:pt x="306" y="13364"/>
                </a:lnTo>
                <a:lnTo>
                  <a:pt x="174" y="12741"/>
                </a:lnTo>
                <a:lnTo>
                  <a:pt x="78" y="12105"/>
                </a:lnTo>
                <a:lnTo>
                  <a:pt x="20" y="11458"/>
                </a:lnTo>
                <a:lnTo>
                  <a:pt x="0" y="10800"/>
                </a:lnTo>
                <a:close/>
              </a:path>
            </a:pathLst>
          </a:custGeom>
          <a:ln w="28956">
            <a:solidFill>
              <a:srgbClr val="00AFEF"/>
            </a:solidFill>
          </a:ln>
        </p:spPr>
        <p:txBody>
          <a:bodyPr lIns="45719" rIns="45719"/>
          <a:lstStyle/>
          <a:p>
            <a:endParaRPr/>
          </a:p>
        </p:txBody>
      </p:sp>
      <p:sp>
        <p:nvSpPr>
          <p:cNvPr id="389" name="object 6"/>
          <p:cNvSpPr txBox="1"/>
          <p:nvPr/>
        </p:nvSpPr>
        <p:spPr>
          <a:xfrm>
            <a:off x="1030630" y="1205305"/>
            <a:ext cx="1076961" cy="525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spcBef>
                <a:spcPts val="100"/>
              </a:spcBef>
              <a:defRPr b="1" spc="-5">
                <a:solidFill>
                  <a:srgbClr val="292934"/>
                </a:solidFill>
                <a:latin typeface="Arial"/>
                <a:ea typeface="Arial"/>
                <a:cs typeface="Arial"/>
                <a:sym typeface="Arial"/>
              </a:defRPr>
            </a:pPr>
            <a:r>
              <a:t>Supply:</a:t>
            </a:r>
          </a:p>
          <a:p>
            <a:pPr algn="ctr">
              <a:defRPr b="1" spc="-5">
                <a:solidFill>
                  <a:srgbClr val="292934"/>
                </a:solidFill>
                <a:latin typeface="Arial"/>
                <a:ea typeface="Arial"/>
                <a:cs typeface="Arial"/>
                <a:sym typeface="Arial"/>
              </a:defRPr>
            </a:pPr>
            <a:r>
              <a:t>B</a:t>
            </a:r>
            <a:r>
              <a:rPr spc="-15"/>
              <a:t>r</a:t>
            </a:r>
            <a:r>
              <a:t>e</a:t>
            </a:r>
            <a:r>
              <a:rPr spc="-15"/>
              <a:t>e</a:t>
            </a:r>
            <a:r>
              <a:t>der</a:t>
            </a:r>
            <a:r>
              <a:rPr spc="-15"/>
              <a:t>s</a:t>
            </a:r>
            <a:r>
              <a:rPr spc="0"/>
              <a:t>,</a:t>
            </a:r>
          </a:p>
        </p:txBody>
      </p:sp>
      <p:sp>
        <p:nvSpPr>
          <p:cNvPr id="390" name="object 7"/>
          <p:cNvSpPr txBox="1"/>
          <p:nvPr/>
        </p:nvSpPr>
        <p:spPr>
          <a:xfrm>
            <a:off x="780694" y="1754503"/>
            <a:ext cx="1576070" cy="525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64135">
              <a:spcBef>
                <a:spcPts val="100"/>
              </a:spcBef>
              <a:defRPr b="1">
                <a:solidFill>
                  <a:srgbClr val="292934"/>
                </a:solidFill>
                <a:latin typeface="Arial"/>
                <a:ea typeface="Arial"/>
                <a:cs typeface="Arial"/>
                <a:sym typeface="Arial"/>
              </a:defRPr>
            </a:pPr>
            <a:r>
              <a:t>Puppy </a:t>
            </a:r>
            <a:r>
              <a:rPr spc="-5"/>
              <a:t>farms,  </a:t>
            </a:r>
            <a:r>
              <a:t>Illegal</a:t>
            </a:r>
            <a:r>
              <a:rPr spc="-100"/>
              <a:t> </a:t>
            </a:r>
            <a:r>
              <a:t>imports</a:t>
            </a:r>
          </a:p>
        </p:txBody>
      </p:sp>
      <p:sp>
        <p:nvSpPr>
          <p:cNvPr id="391" name="object 8"/>
          <p:cNvSpPr/>
          <p:nvPr/>
        </p:nvSpPr>
        <p:spPr>
          <a:xfrm>
            <a:off x="1075182" y="2710433"/>
            <a:ext cx="1559053" cy="14020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090" y="23"/>
                </a:lnTo>
                <a:lnTo>
                  <a:pt x="9392" y="91"/>
                </a:lnTo>
                <a:lnTo>
                  <a:pt x="8708" y="202"/>
                </a:lnTo>
                <a:lnTo>
                  <a:pt x="8039" y="356"/>
                </a:lnTo>
                <a:lnTo>
                  <a:pt x="7386" y="551"/>
                </a:lnTo>
                <a:lnTo>
                  <a:pt x="6752" y="784"/>
                </a:lnTo>
                <a:lnTo>
                  <a:pt x="6137" y="1056"/>
                </a:lnTo>
                <a:lnTo>
                  <a:pt x="5542" y="1364"/>
                </a:lnTo>
                <a:lnTo>
                  <a:pt x="4970" y="1707"/>
                </a:lnTo>
                <a:lnTo>
                  <a:pt x="4422" y="2084"/>
                </a:lnTo>
                <a:lnTo>
                  <a:pt x="3898" y="2492"/>
                </a:lnTo>
                <a:lnTo>
                  <a:pt x="3401" y="2932"/>
                </a:lnTo>
                <a:lnTo>
                  <a:pt x="2932" y="3401"/>
                </a:lnTo>
                <a:lnTo>
                  <a:pt x="2493" y="3898"/>
                </a:lnTo>
                <a:lnTo>
                  <a:pt x="2084" y="4421"/>
                </a:lnTo>
                <a:lnTo>
                  <a:pt x="1707" y="4970"/>
                </a:lnTo>
                <a:lnTo>
                  <a:pt x="1364" y="5542"/>
                </a:lnTo>
                <a:lnTo>
                  <a:pt x="1056" y="6136"/>
                </a:lnTo>
                <a:lnTo>
                  <a:pt x="784" y="6751"/>
                </a:lnTo>
                <a:lnTo>
                  <a:pt x="551" y="7386"/>
                </a:lnTo>
                <a:lnTo>
                  <a:pt x="356" y="8039"/>
                </a:lnTo>
                <a:lnTo>
                  <a:pt x="202" y="8708"/>
                </a:lnTo>
                <a:lnTo>
                  <a:pt x="91" y="9392"/>
                </a:lnTo>
                <a:lnTo>
                  <a:pt x="23" y="10090"/>
                </a:lnTo>
                <a:lnTo>
                  <a:pt x="0" y="10800"/>
                </a:lnTo>
                <a:lnTo>
                  <a:pt x="23" y="11510"/>
                </a:lnTo>
                <a:lnTo>
                  <a:pt x="91" y="12208"/>
                </a:lnTo>
                <a:lnTo>
                  <a:pt x="202" y="12892"/>
                </a:lnTo>
                <a:lnTo>
                  <a:pt x="356" y="13561"/>
                </a:lnTo>
                <a:lnTo>
                  <a:pt x="551" y="14214"/>
                </a:lnTo>
                <a:lnTo>
                  <a:pt x="784" y="14849"/>
                </a:lnTo>
                <a:lnTo>
                  <a:pt x="1056" y="15464"/>
                </a:lnTo>
                <a:lnTo>
                  <a:pt x="1364" y="16058"/>
                </a:lnTo>
                <a:lnTo>
                  <a:pt x="1707" y="16630"/>
                </a:lnTo>
                <a:lnTo>
                  <a:pt x="2084" y="17179"/>
                </a:lnTo>
                <a:lnTo>
                  <a:pt x="2493" y="17702"/>
                </a:lnTo>
                <a:lnTo>
                  <a:pt x="2932" y="18199"/>
                </a:lnTo>
                <a:lnTo>
                  <a:pt x="3401" y="18668"/>
                </a:lnTo>
                <a:lnTo>
                  <a:pt x="3898" y="19108"/>
                </a:lnTo>
                <a:lnTo>
                  <a:pt x="4422" y="19516"/>
                </a:lnTo>
                <a:lnTo>
                  <a:pt x="4970" y="19893"/>
                </a:lnTo>
                <a:lnTo>
                  <a:pt x="5542" y="20236"/>
                </a:lnTo>
                <a:lnTo>
                  <a:pt x="6137" y="20544"/>
                </a:lnTo>
                <a:lnTo>
                  <a:pt x="6752" y="20816"/>
                </a:lnTo>
                <a:lnTo>
                  <a:pt x="7386" y="21049"/>
                </a:lnTo>
                <a:lnTo>
                  <a:pt x="8039" y="21244"/>
                </a:lnTo>
                <a:lnTo>
                  <a:pt x="8708" y="21398"/>
                </a:lnTo>
                <a:lnTo>
                  <a:pt x="9392" y="21509"/>
                </a:lnTo>
                <a:lnTo>
                  <a:pt x="10090" y="21577"/>
                </a:lnTo>
                <a:lnTo>
                  <a:pt x="10800" y="21600"/>
                </a:lnTo>
                <a:lnTo>
                  <a:pt x="11510" y="21577"/>
                </a:lnTo>
                <a:lnTo>
                  <a:pt x="12208" y="21509"/>
                </a:lnTo>
                <a:lnTo>
                  <a:pt x="12892" y="21398"/>
                </a:lnTo>
                <a:lnTo>
                  <a:pt x="13561" y="21244"/>
                </a:lnTo>
                <a:lnTo>
                  <a:pt x="14214" y="21049"/>
                </a:lnTo>
                <a:lnTo>
                  <a:pt x="14848" y="20816"/>
                </a:lnTo>
                <a:lnTo>
                  <a:pt x="15463" y="20544"/>
                </a:lnTo>
                <a:lnTo>
                  <a:pt x="16058" y="20236"/>
                </a:lnTo>
                <a:lnTo>
                  <a:pt x="16630" y="19893"/>
                </a:lnTo>
                <a:lnTo>
                  <a:pt x="17178" y="19516"/>
                </a:lnTo>
                <a:lnTo>
                  <a:pt x="17702" y="19108"/>
                </a:lnTo>
                <a:lnTo>
                  <a:pt x="18199" y="18668"/>
                </a:lnTo>
                <a:lnTo>
                  <a:pt x="18668" y="18199"/>
                </a:lnTo>
                <a:lnTo>
                  <a:pt x="19107" y="17702"/>
                </a:lnTo>
                <a:lnTo>
                  <a:pt x="19516" y="17179"/>
                </a:lnTo>
                <a:lnTo>
                  <a:pt x="19893" y="16630"/>
                </a:lnTo>
                <a:lnTo>
                  <a:pt x="20236" y="16058"/>
                </a:lnTo>
                <a:lnTo>
                  <a:pt x="20544" y="15464"/>
                </a:lnTo>
                <a:lnTo>
                  <a:pt x="20816" y="14849"/>
                </a:lnTo>
                <a:lnTo>
                  <a:pt x="21049" y="14214"/>
                </a:lnTo>
                <a:lnTo>
                  <a:pt x="21244" y="13561"/>
                </a:lnTo>
                <a:lnTo>
                  <a:pt x="21398" y="12892"/>
                </a:lnTo>
                <a:lnTo>
                  <a:pt x="21509" y="12208"/>
                </a:lnTo>
                <a:lnTo>
                  <a:pt x="21577" y="11510"/>
                </a:lnTo>
                <a:lnTo>
                  <a:pt x="21600" y="10800"/>
                </a:lnTo>
                <a:lnTo>
                  <a:pt x="21577" y="10090"/>
                </a:lnTo>
                <a:lnTo>
                  <a:pt x="21509" y="9392"/>
                </a:lnTo>
                <a:lnTo>
                  <a:pt x="21398" y="8708"/>
                </a:lnTo>
                <a:lnTo>
                  <a:pt x="21244" y="8039"/>
                </a:lnTo>
                <a:lnTo>
                  <a:pt x="21049" y="7386"/>
                </a:lnTo>
                <a:lnTo>
                  <a:pt x="20816" y="6751"/>
                </a:lnTo>
                <a:lnTo>
                  <a:pt x="20544" y="6136"/>
                </a:lnTo>
                <a:lnTo>
                  <a:pt x="20236" y="5542"/>
                </a:lnTo>
                <a:lnTo>
                  <a:pt x="19893" y="4970"/>
                </a:lnTo>
                <a:lnTo>
                  <a:pt x="19516" y="4421"/>
                </a:lnTo>
                <a:lnTo>
                  <a:pt x="19107" y="3898"/>
                </a:lnTo>
                <a:lnTo>
                  <a:pt x="18668" y="3401"/>
                </a:lnTo>
                <a:lnTo>
                  <a:pt x="18199" y="2932"/>
                </a:lnTo>
                <a:lnTo>
                  <a:pt x="17702" y="2492"/>
                </a:lnTo>
                <a:lnTo>
                  <a:pt x="17178" y="2084"/>
                </a:lnTo>
                <a:lnTo>
                  <a:pt x="16630" y="1707"/>
                </a:lnTo>
                <a:lnTo>
                  <a:pt x="16058" y="1364"/>
                </a:lnTo>
                <a:lnTo>
                  <a:pt x="15463" y="1056"/>
                </a:lnTo>
                <a:lnTo>
                  <a:pt x="14848" y="784"/>
                </a:lnTo>
                <a:lnTo>
                  <a:pt x="14214" y="551"/>
                </a:lnTo>
                <a:lnTo>
                  <a:pt x="13561" y="356"/>
                </a:lnTo>
                <a:lnTo>
                  <a:pt x="12892" y="202"/>
                </a:lnTo>
                <a:lnTo>
                  <a:pt x="12208" y="91"/>
                </a:lnTo>
                <a:lnTo>
                  <a:pt x="11510" y="23"/>
                </a:lnTo>
                <a:lnTo>
                  <a:pt x="10800" y="0"/>
                </a:lnTo>
                <a:close/>
              </a:path>
            </a:pathLst>
          </a:custGeom>
          <a:solidFill>
            <a:srgbClr val="FFFF99"/>
          </a:solidFill>
          <a:ln w="12700">
            <a:miter lim="400000"/>
          </a:ln>
        </p:spPr>
        <p:txBody>
          <a:bodyPr lIns="45719" rIns="45719"/>
          <a:lstStyle/>
          <a:p>
            <a:endParaRPr/>
          </a:p>
        </p:txBody>
      </p:sp>
      <p:sp>
        <p:nvSpPr>
          <p:cNvPr id="392" name="object 9"/>
          <p:cNvSpPr/>
          <p:nvPr/>
        </p:nvSpPr>
        <p:spPr>
          <a:xfrm>
            <a:off x="1075182" y="2710433"/>
            <a:ext cx="1559053" cy="14020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3" y="10090"/>
                </a:lnTo>
                <a:lnTo>
                  <a:pt x="91" y="9392"/>
                </a:lnTo>
                <a:lnTo>
                  <a:pt x="202" y="8708"/>
                </a:lnTo>
                <a:lnTo>
                  <a:pt x="356" y="8039"/>
                </a:lnTo>
                <a:lnTo>
                  <a:pt x="551" y="7386"/>
                </a:lnTo>
                <a:lnTo>
                  <a:pt x="784" y="6751"/>
                </a:lnTo>
                <a:lnTo>
                  <a:pt x="1056" y="6136"/>
                </a:lnTo>
                <a:lnTo>
                  <a:pt x="1364" y="5542"/>
                </a:lnTo>
                <a:lnTo>
                  <a:pt x="1707" y="4970"/>
                </a:lnTo>
                <a:lnTo>
                  <a:pt x="2084" y="4421"/>
                </a:lnTo>
                <a:lnTo>
                  <a:pt x="2493" y="3898"/>
                </a:lnTo>
                <a:lnTo>
                  <a:pt x="2932" y="3401"/>
                </a:lnTo>
                <a:lnTo>
                  <a:pt x="3401" y="2932"/>
                </a:lnTo>
                <a:lnTo>
                  <a:pt x="3898" y="2492"/>
                </a:lnTo>
                <a:lnTo>
                  <a:pt x="4422" y="2084"/>
                </a:lnTo>
                <a:lnTo>
                  <a:pt x="4970" y="1707"/>
                </a:lnTo>
                <a:lnTo>
                  <a:pt x="5542" y="1364"/>
                </a:lnTo>
                <a:lnTo>
                  <a:pt x="6137" y="1056"/>
                </a:lnTo>
                <a:lnTo>
                  <a:pt x="6752" y="784"/>
                </a:lnTo>
                <a:lnTo>
                  <a:pt x="7386" y="551"/>
                </a:lnTo>
                <a:lnTo>
                  <a:pt x="8039" y="356"/>
                </a:lnTo>
                <a:lnTo>
                  <a:pt x="8708" y="202"/>
                </a:lnTo>
                <a:lnTo>
                  <a:pt x="9392" y="91"/>
                </a:lnTo>
                <a:lnTo>
                  <a:pt x="10090" y="23"/>
                </a:lnTo>
                <a:lnTo>
                  <a:pt x="10800" y="0"/>
                </a:lnTo>
                <a:lnTo>
                  <a:pt x="11510" y="23"/>
                </a:lnTo>
                <a:lnTo>
                  <a:pt x="12208" y="91"/>
                </a:lnTo>
                <a:lnTo>
                  <a:pt x="12892" y="202"/>
                </a:lnTo>
                <a:lnTo>
                  <a:pt x="13561" y="356"/>
                </a:lnTo>
                <a:lnTo>
                  <a:pt x="14214" y="551"/>
                </a:lnTo>
                <a:lnTo>
                  <a:pt x="14848" y="784"/>
                </a:lnTo>
                <a:lnTo>
                  <a:pt x="15463" y="1056"/>
                </a:lnTo>
                <a:lnTo>
                  <a:pt x="16058" y="1364"/>
                </a:lnTo>
                <a:lnTo>
                  <a:pt x="16630" y="1707"/>
                </a:lnTo>
                <a:lnTo>
                  <a:pt x="17178" y="2084"/>
                </a:lnTo>
                <a:lnTo>
                  <a:pt x="17702" y="2492"/>
                </a:lnTo>
                <a:lnTo>
                  <a:pt x="18199" y="2932"/>
                </a:lnTo>
                <a:lnTo>
                  <a:pt x="18668" y="3401"/>
                </a:lnTo>
                <a:lnTo>
                  <a:pt x="19107" y="3898"/>
                </a:lnTo>
                <a:lnTo>
                  <a:pt x="19516" y="4421"/>
                </a:lnTo>
                <a:lnTo>
                  <a:pt x="19893" y="4970"/>
                </a:lnTo>
                <a:lnTo>
                  <a:pt x="20236" y="5542"/>
                </a:lnTo>
                <a:lnTo>
                  <a:pt x="20544" y="6136"/>
                </a:lnTo>
                <a:lnTo>
                  <a:pt x="20816" y="6751"/>
                </a:lnTo>
                <a:lnTo>
                  <a:pt x="21049" y="7386"/>
                </a:lnTo>
                <a:lnTo>
                  <a:pt x="21244" y="8039"/>
                </a:lnTo>
                <a:lnTo>
                  <a:pt x="21398" y="8708"/>
                </a:lnTo>
                <a:lnTo>
                  <a:pt x="21509" y="9392"/>
                </a:lnTo>
                <a:lnTo>
                  <a:pt x="21577" y="10090"/>
                </a:lnTo>
                <a:lnTo>
                  <a:pt x="21600" y="10800"/>
                </a:lnTo>
                <a:lnTo>
                  <a:pt x="21577" y="11510"/>
                </a:lnTo>
                <a:lnTo>
                  <a:pt x="21509" y="12208"/>
                </a:lnTo>
                <a:lnTo>
                  <a:pt x="21398" y="12892"/>
                </a:lnTo>
                <a:lnTo>
                  <a:pt x="21244" y="13561"/>
                </a:lnTo>
                <a:lnTo>
                  <a:pt x="21049" y="14214"/>
                </a:lnTo>
                <a:lnTo>
                  <a:pt x="20816" y="14849"/>
                </a:lnTo>
                <a:lnTo>
                  <a:pt x="20544" y="15464"/>
                </a:lnTo>
                <a:lnTo>
                  <a:pt x="20236" y="16058"/>
                </a:lnTo>
                <a:lnTo>
                  <a:pt x="19893" y="16630"/>
                </a:lnTo>
                <a:lnTo>
                  <a:pt x="19516" y="17179"/>
                </a:lnTo>
                <a:lnTo>
                  <a:pt x="19107" y="17702"/>
                </a:lnTo>
                <a:lnTo>
                  <a:pt x="18668" y="18199"/>
                </a:lnTo>
                <a:lnTo>
                  <a:pt x="18199" y="18668"/>
                </a:lnTo>
                <a:lnTo>
                  <a:pt x="17702" y="19108"/>
                </a:lnTo>
                <a:lnTo>
                  <a:pt x="17178" y="19516"/>
                </a:lnTo>
                <a:lnTo>
                  <a:pt x="16630" y="19893"/>
                </a:lnTo>
                <a:lnTo>
                  <a:pt x="16058" y="20236"/>
                </a:lnTo>
                <a:lnTo>
                  <a:pt x="15463" y="20544"/>
                </a:lnTo>
                <a:lnTo>
                  <a:pt x="14848" y="20816"/>
                </a:lnTo>
                <a:lnTo>
                  <a:pt x="14214" y="21049"/>
                </a:lnTo>
                <a:lnTo>
                  <a:pt x="13561" y="21244"/>
                </a:lnTo>
                <a:lnTo>
                  <a:pt x="12892" y="21398"/>
                </a:lnTo>
                <a:lnTo>
                  <a:pt x="12208" y="21509"/>
                </a:lnTo>
                <a:lnTo>
                  <a:pt x="11510" y="21577"/>
                </a:lnTo>
                <a:lnTo>
                  <a:pt x="10800" y="21600"/>
                </a:lnTo>
                <a:lnTo>
                  <a:pt x="10090" y="21577"/>
                </a:lnTo>
                <a:lnTo>
                  <a:pt x="9392" y="21509"/>
                </a:lnTo>
                <a:lnTo>
                  <a:pt x="8708" y="21398"/>
                </a:lnTo>
                <a:lnTo>
                  <a:pt x="8039" y="21244"/>
                </a:lnTo>
                <a:lnTo>
                  <a:pt x="7386" y="21049"/>
                </a:lnTo>
                <a:lnTo>
                  <a:pt x="6752" y="20816"/>
                </a:lnTo>
                <a:lnTo>
                  <a:pt x="6137" y="20544"/>
                </a:lnTo>
                <a:lnTo>
                  <a:pt x="5542" y="20236"/>
                </a:lnTo>
                <a:lnTo>
                  <a:pt x="4970" y="19893"/>
                </a:lnTo>
                <a:lnTo>
                  <a:pt x="4422" y="19516"/>
                </a:lnTo>
                <a:lnTo>
                  <a:pt x="3898" y="19108"/>
                </a:lnTo>
                <a:lnTo>
                  <a:pt x="3401" y="18668"/>
                </a:lnTo>
                <a:lnTo>
                  <a:pt x="2932" y="18199"/>
                </a:lnTo>
                <a:lnTo>
                  <a:pt x="2493" y="17702"/>
                </a:lnTo>
                <a:lnTo>
                  <a:pt x="2084" y="17179"/>
                </a:lnTo>
                <a:lnTo>
                  <a:pt x="1707" y="16630"/>
                </a:lnTo>
                <a:lnTo>
                  <a:pt x="1364" y="16058"/>
                </a:lnTo>
                <a:lnTo>
                  <a:pt x="1056" y="15464"/>
                </a:lnTo>
                <a:lnTo>
                  <a:pt x="784" y="14849"/>
                </a:lnTo>
                <a:lnTo>
                  <a:pt x="551" y="14214"/>
                </a:lnTo>
                <a:lnTo>
                  <a:pt x="356" y="13561"/>
                </a:lnTo>
                <a:lnTo>
                  <a:pt x="202" y="12892"/>
                </a:lnTo>
                <a:lnTo>
                  <a:pt x="91" y="12208"/>
                </a:lnTo>
                <a:lnTo>
                  <a:pt x="23" y="11510"/>
                </a:lnTo>
                <a:lnTo>
                  <a:pt x="0" y="10800"/>
                </a:lnTo>
                <a:close/>
              </a:path>
            </a:pathLst>
          </a:custGeom>
          <a:ln w="28956">
            <a:solidFill>
              <a:srgbClr val="FFFF00"/>
            </a:solidFill>
          </a:ln>
        </p:spPr>
        <p:txBody>
          <a:bodyPr lIns="45719" rIns="45719"/>
          <a:lstStyle/>
          <a:p>
            <a:endParaRPr/>
          </a:p>
        </p:txBody>
      </p:sp>
      <p:sp>
        <p:nvSpPr>
          <p:cNvPr id="393" name="object 10"/>
          <p:cNvSpPr txBox="1"/>
          <p:nvPr/>
        </p:nvSpPr>
        <p:spPr>
          <a:xfrm>
            <a:off x="1224483" y="3098673"/>
            <a:ext cx="1255395" cy="5758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264159">
              <a:spcBef>
                <a:spcPts val="100"/>
              </a:spcBef>
              <a:defRPr sz="2000" b="1">
                <a:solidFill>
                  <a:srgbClr val="292934"/>
                </a:solidFill>
                <a:latin typeface="Arial"/>
                <a:ea typeface="Arial"/>
                <a:cs typeface="Arial"/>
                <a:sym typeface="Arial"/>
              </a:defRPr>
            </a:pPr>
            <a:r>
              <a:t>Breed  popu</a:t>
            </a:r>
            <a:r>
              <a:rPr spc="-9"/>
              <a:t>l</a:t>
            </a:r>
            <a:r>
              <a:t>arity</a:t>
            </a:r>
          </a:p>
        </p:txBody>
      </p:sp>
      <p:sp>
        <p:nvSpPr>
          <p:cNvPr id="394" name="object 11"/>
          <p:cNvSpPr/>
          <p:nvPr/>
        </p:nvSpPr>
        <p:spPr>
          <a:xfrm>
            <a:off x="2195322" y="317753"/>
            <a:ext cx="1559053" cy="14036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090" y="23"/>
                </a:lnTo>
                <a:lnTo>
                  <a:pt x="9392" y="91"/>
                </a:lnTo>
                <a:lnTo>
                  <a:pt x="8708" y="202"/>
                </a:lnTo>
                <a:lnTo>
                  <a:pt x="8039" y="356"/>
                </a:lnTo>
                <a:lnTo>
                  <a:pt x="7386" y="551"/>
                </a:lnTo>
                <a:lnTo>
                  <a:pt x="6752" y="784"/>
                </a:lnTo>
                <a:lnTo>
                  <a:pt x="6137" y="1056"/>
                </a:lnTo>
                <a:lnTo>
                  <a:pt x="5542" y="1364"/>
                </a:lnTo>
                <a:lnTo>
                  <a:pt x="4970" y="1707"/>
                </a:lnTo>
                <a:lnTo>
                  <a:pt x="4422" y="2084"/>
                </a:lnTo>
                <a:lnTo>
                  <a:pt x="3898" y="2493"/>
                </a:lnTo>
                <a:lnTo>
                  <a:pt x="3401" y="2932"/>
                </a:lnTo>
                <a:lnTo>
                  <a:pt x="2932" y="3401"/>
                </a:lnTo>
                <a:lnTo>
                  <a:pt x="2493" y="3898"/>
                </a:lnTo>
                <a:lnTo>
                  <a:pt x="2084" y="4422"/>
                </a:lnTo>
                <a:lnTo>
                  <a:pt x="1707" y="4970"/>
                </a:lnTo>
                <a:lnTo>
                  <a:pt x="1364" y="5542"/>
                </a:lnTo>
                <a:lnTo>
                  <a:pt x="1056" y="6137"/>
                </a:lnTo>
                <a:lnTo>
                  <a:pt x="784" y="6752"/>
                </a:lnTo>
                <a:lnTo>
                  <a:pt x="551" y="7386"/>
                </a:lnTo>
                <a:lnTo>
                  <a:pt x="356" y="8039"/>
                </a:lnTo>
                <a:lnTo>
                  <a:pt x="202" y="8708"/>
                </a:lnTo>
                <a:lnTo>
                  <a:pt x="91" y="9392"/>
                </a:lnTo>
                <a:lnTo>
                  <a:pt x="23" y="10090"/>
                </a:lnTo>
                <a:lnTo>
                  <a:pt x="0" y="10800"/>
                </a:lnTo>
                <a:lnTo>
                  <a:pt x="23" y="11510"/>
                </a:lnTo>
                <a:lnTo>
                  <a:pt x="91" y="12208"/>
                </a:lnTo>
                <a:lnTo>
                  <a:pt x="202" y="12892"/>
                </a:lnTo>
                <a:lnTo>
                  <a:pt x="356" y="13561"/>
                </a:lnTo>
                <a:lnTo>
                  <a:pt x="551" y="14214"/>
                </a:lnTo>
                <a:lnTo>
                  <a:pt x="784" y="14848"/>
                </a:lnTo>
                <a:lnTo>
                  <a:pt x="1056" y="15463"/>
                </a:lnTo>
                <a:lnTo>
                  <a:pt x="1364" y="16058"/>
                </a:lnTo>
                <a:lnTo>
                  <a:pt x="1707" y="16630"/>
                </a:lnTo>
                <a:lnTo>
                  <a:pt x="2084" y="17178"/>
                </a:lnTo>
                <a:lnTo>
                  <a:pt x="2493" y="17702"/>
                </a:lnTo>
                <a:lnTo>
                  <a:pt x="2932" y="18199"/>
                </a:lnTo>
                <a:lnTo>
                  <a:pt x="3401" y="18668"/>
                </a:lnTo>
                <a:lnTo>
                  <a:pt x="3898" y="19107"/>
                </a:lnTo>
                <a:lnTo>
                  <a:pt x="4422" y="19516"/>
                </a:lnTo>
                <a:lnTo>
                  <a:pt x="4970" y="19893"/>
                </a:lnTo>
                <a:lnTo>
                  <a:pt x="5542" y="20236"/>
                </a:lnTo>
                <a:lnTo>
                  <a:pt x="6137" y="20544"/>
                </a:lnTo>
                <a:lnTo>
                  <a:pt x="6752" y="20816"/>
                </a:lnTo>
                <a:lnTo>
                  <a:pt x="7386" y="21049"/>
                </a:lnTo>
                <a:lnTo>
                  <a:pt x="8039" y="21244"/>
                </a:lnTo>
                <a:lnTo>
                  <a:pt x="8708" y="21398"/>
                </a:lnTo>
                <a:lnTo>
                  <a:pt x="9392" y="21509"/>
                </a:lnTo>
                <a:lnTo>
                  <a:pt x="10090" y="21577"/>
                </a:lnTo>
                <a:lnTo>
                  <a:pt x="10800" y="21600"/>
                </a:lnTo>
                <a:lnTo>
                  <a:pt x="11510" y="21577"/>
                </a:lnTo>
                <a:lnTo>
                  <a:pt x="12208" y="21509"/>
                </a:lnTo>
                <a:lnTo>
                  <a:pt x="12892" y="21398"/>
                </a:lnTo>
                <a:lnTo>
                  <a:pt x="13561" y="21244"/>
                </a:lnTo>
                <a:lnTo>
                  <a:pt x="14214" y="21049"/>
                </a:lnTo>
                <a:lnTo>
                  <a:pt x="14848" y="20816"/>
                </a:lnTo>
                <a:lnTo>
                  <a:pt x="15463" y="20544"/>
                </a:lnTo>
                <a:lnTo>
                  <a:pt x="16058" y="20236"/>
                </a:lnTo>
                <a:lnTo>
                  <a:pt x="16630" y="19893"/>
                </a:lnTo>
                <a:lnTo>
                  <a:pt x="17178" y="19516"/>
                </a:lnTo>
                <a:lnTo>
                  <a:pt x="17702" y="19107"/>
                </a:lnTo>
                <a:lnTo>
                  <a:pt x="18199" y="18668"/>
                </a:lnTo>
                <a:lnTo>
                  <a:pt x="18668" y="18199"/>
                </a:lnTo>
                <a:lnTo>
                  <a:pt x="19107" y="17702"/>
                </a:lnTo>
                <a:lnTo>
                  <a:pt x="19516" y="17178"/>
                </a:lnTo>
                <a:lnTo>
                  <a:pt x="19893" y="16630"/>
                </a:lnTo>
                <a:lnTo>
                  <a:pt x="20236" y="16058"/>
                </a:lnTo>
                <a:lnTo>
                  <a:pt x="20544" y="15463"/>
                </a:lnTo>
                <a:lnTo>
                  <a:pt x="20816" y="14848"/>
                </a:lnTo>
                <a:lnTo>
                  <a:pt x="21049" y="14214"/>
                </a:lnTo>
                <a:lnTo>
                  <a:pt x="21244" y="13561"/>
                </a:lnTo>
                <a:lnTo>
                  <a:pt x="21398" y="12892"/>
                </a:lnTo>
                <a:lnTo>
                  <a:pt x="21509" y="12208"/>
                </a:lnTo>
                <a:lnTo>
                  <a:pt x="21577" y="11510"/>
                </a:lnTo>
                <a:lnTo>
                  <a:pt x="21600" y="10800"/>
                </a:lnTo>
                <a:lnTo>
                  <a:pt x="21577" y="10090"/>
                </a:lnTo>
                <a:lnTo>
                  <a:pt x="21509" y="9392"/>
                </a:lnTo>
                <a:lnTo>
                  <a:pt x="21398" y="8708"/>
                </a:lnTo>
                <a:lnTo>
                  <a:pt x="21244" y="8039"/>
                </a:lnTo>
                <a:lnTo>
                  <a:pt x="21049" y="7386"/>
                </a:lnTo>
                <a:lnTo>
                  <a:pt x="20816" y="6752"/>
                </a:lnTo>
                <a:lnTo>
                  <a:pt x="20544" y="6137"/>
                </a:lnTo>
                <a:lnTo>
                  <a:pt x="20236" y="5542"/>
                </a:lnTo>
                <a:lnTo>
                  <a:pt x="19893" y="4970"/>
                </a:lnTo>
                <a:lnTo>
                  <a:pt x="19516" y="4422"/>
                </a:lnTo>
                <a:lnTo>
                  <a:pt x="19107" y="3898"/>
                </a:lnTo>
                <a:lnTo>
                  <a:pt x="18668" y="3401"/>
                </a:lnTo>
                <a:lnTo>
                  <a:pt x="18199" y="2932"/>
                </a:lnTo>
                <a:lnTo>
                  <a:pt x="17702" y="2493"/>
                </a:lnTo>
                <a:lnTo>
                  <a:pt x="17178" y="2084"/>
                </a:lnTo>
                <a:lnTo>
                  <a:pt x="16630" y="1707"/>
                </a:lnTo>
                <a:lnTo>
                  <a:pt x="16058" y="1364"/>
                </a:lnTo>
                <a:lnTo>
                  <a:pt x="15463" y="1056"/>
                </a:lnTo>
                <a:lnTo>
                  <a:pt x="14848" y="784"/>
                </a:lnTo>
                <a:lnTo>
                  <a:pt x="14214" y="551"/>
                </a:lnTo>
                <a:lnTo>
                  <a:pt x="13561" y="356"/>
                </a:lnTo>
                <a:lnTo>
                  <a:pt x="12892" y="202"/>
                </a:lnTo>
                <a:lnTo>
                  <a:pt x="12208" y="91"/>
                </a:lnTo>
                <a:lnTo>
                  <a:pt x="11510" y="23"/>
                </a:lnTo>
                <a:lnTo>
                  <a:pt x="10800" y="0"/>
                </a:lnTo>
                <a:close/>
              </a:path>
            </a:pathLst>
          </a:custGeom>
          <a:solidFill>
            <a:srgbClr val="FAA2BB"/>
          </a:solidFill>
          <a:ln w="12700">
            <a:miter lim="400000"/>
          </a:ln>
        </p:spPr>
        <p:txBody>
          <a:bodyPr lIns="45719" rIns="45719"/>
          <a:lstStyle/>
          <a:p>
            <a:endParaRPr/>
          </a:p>
        </p:txBody>
      </p:sp>
      <p:sp>
        <p:nvSpPr>
          <p:cNvPr id="395" name="object 12"/>
          <p:cNvSpPr/>
          <p:nvPr/>
        </p:nvSpPr>
        <p:spPr>
          <a:xfrm>
            <a:off x="2195322" y="317753"/>
            <a:ext cx="1559053" cy="140360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3" y="10090"/>
                </a:lnTo>
                <a:lnTo>
                  <a:pt x="91" y="9392"/>
                </a:lnTo>
                <a:lnTo>
                  <a:pt x="202" y="8708"/>
                </a:lnTo>
                <a:lnTo>
                  <a:pt x="356" y="8039"/>
                </a:lnTo>
                <a:lnTo>
                  <a:pt x="551" y="7386"/>
                </a:lnTo>
                <a:lnTo>
                  <a:pt x="784" y="6752"/>
                </a:lnTo>
                <a:lnTo>
                  <a:pt x="1056" y="6137"/>
                </a:lnTo>
                <a:lnTo>
                  <a:pt x="1364" y="5542"/>
                </a:lnTo>
                <a:lnTo>
                  <a:pt x="1707" y="4970"/>
                </a:lnTo>
                <a:lnTo>
                  <a:pt x="2084" y="4422"/>
                </a:lnTo>
                <a:lnTo>
                  <a:pt x="2493" y="3898"/>
                </a:lnTo>
                <a:lnTo>
                  <a:pt x="2932" y="3401"/>
                </a:lnTo>
                <a:lnTo>
                  <a:pt x="3401" y="2932"/>
                </a:lnTo>
                <a:lnTo>
                  <a:pt x="3898" y="2493"/>
                </a:lnTo>
                <a:lnTo>
                  <a:pt x="4422" y="2084"/>
                </a:lnTo>
                <a:lnTo>
                  <a:pt x="4970" y="1707"/>
                </a:lnTo>
                <a:lnTo>
                  <a:pt x="5542" y="1364"/>
                </a:lnTo>
                <a:lnTo>
                  <a:pt x="6137" y="1056"/>
                </a:lnTo>
                <a:lnTo>
                  <a:pt x="6752" y="784"/>
                </a:lnTo>
                <a:lnTo>
                  <a:pt x="7386" y="551"/>
                </a:lnTo>
                <a:lnTo>
                  <a:pt x="8039" y="356"/>
                </a:lnTo>
                <a:lnTo>
                  <a:pt x="8708" y="202"/>
                </a:lnTo>
                <a:lnTo>
                  <a:pt x="9392" y="91"/>
                </a:lnTo>
                <a:lnTo>
                  <a:pt x="10090" y="23"/>
                </a:lnTo>
                <a:lnTo>
                  <a:pt x="10800" y="0"/>
                </a:lnTo>
                <a:lnTo>
                  <a:pt x="11510" y="23"/>
                </a:lnTo>
                <a:lnTo>
                  <a:pt x="12208" y="91"/>
                </a:lnTo>
                <a:lnTo>
                  <a:pt x="12892" y="202"/>
                </a:lnTo>
                <a:lnTo>
                  <a:pt x="13561" y="356"/>
                </a:lnTo>
                <a:lnTo>
                  <a:pt x="14214" y="551"/>
                </a:lnTo>
                <a:lnTo>
                  <a:pt x="14848" y="784"/>
                </a:lnTo>
                <a:lnTo>
                  <a:pt x="15463" y="1056"/>
                </a:lnTo>
                <a:lnTo>
                  <a:pt x="16058" y="1364"/>
                </a:lnTo>
                <a:lnTo>
                  <a:pt x="16630" y="1707"/>
                </a:lnTo>
                <a:lnTo>
                  <a:pt x="17178" y="2084"/>
                </a:lnTo>
                <a:lnTo>
                  <a:pt x="17702" y="2493"/>
                </a:lnTo>
                <a:lnTo>
                  <a:pt x="18199" y="2932"/>
                </a:lnTo>
                <a:lnTo>
                  <a:pt x="18668" y="3401"/>
                </a:lnTo>
                <a:lnTo>
                  <a:pt x="19107" y="3898"/>
                </a:lnTo>
                <a:lnTo>
                  <a:pt x="19516" y="4422"/>
                </a:lnTo>
                <a:lnTo>
                  <a:pt x="19893" y="4970"/>
                </a:lnTo>
                <a:lnTo>
                  <a:pt x="20236" y="5542"/>
                </a:lnTo>
                <a:lnTo>
                  <a:pt x="20544" y="6137"/>
                </a:lnTo>
                <a:lnTo>
                  <a:pt x="20816" y="6752"/>
                </a:lnTo>
                <a:lnTo>
                  <a:pt x="21049" y="7386"/>
                </a:lnTo>
                <a:lnTo>
                  <a:pt x="21244" y="8039"/>
                </a:lnTo>
                <a:lnTo>
                  <a:pt x="21398" y="8708"/>
                </a:lnTo>
                <a:lnTo>
                  <a:pt x="21509" y="9392"/>
                </a:lnTo>
                <a:lnTo>
                  <a:pt x="21577" y="10090"/>
                </a:lnTo>
                <a:lnTo>
                  <a:pt x="21600" y="10800"/>
                </a:lnTo>
                <a:lnTo>
                  <a:pt x="21577" y="11510"/>
                </a:lnTo>
                <a:lnTo>
                  <a:pt x="21509" y="12208"/>
                </a:lnTo>
                <a:lnTo>
                  <a:pt x="21398" y="12892"/>
                </a:lnTo>
                <a:lnTo>
                  <a:pt x="21244" y="13561"/>
                </a:lnTo>
                <a:lnTo>
                  <a:pt x="21049" y="14214"/>
                </a:lnTo>
                <a:lnTo>
                  <a:pt x="20816" y="14848"/>
                </a:lnTo>
                <a:lnTo>
                  <a:pt x="20544" y="15463"/>
                </a:lnTo>
                <a:lnTo>
                  <a:pt x="20236" y="16058"/>
                </a:lnTo>
                <a:lnTo>
                  <a:pt x="19893" y="16630"/>
                </a:lnTo>
                <a:lnTo>
                  <a:pt x="19516" y="17178"/>
                </a:lnTo>
                <a:lnTo>
                  <a:pt x="19107" y="17702"/>
                </a:lnTo>
                <a:lnTo>
                  <a:pt x="18668" y="18199"/>
                </a:lnTo>
                <a:lnTo>
                  <a:pt x="18199" y="18668"/>
                </a:lnTo>
                <a:lnTo>
                  <a:pt x="17702" y="19107"/>
                </a:lnTo>
                <a:lnTo>
                  <a:pt x="17178" y="19516"/>
                </a:lnTo>
                <a:lnTo>
                  <a:pt x="16630" y="19893"/>
                </a:lnTo>
                <a:lnTo>
                  <a:pt x="16058" y="20236"/>
                </a:lnTo>
                <a:lnTo>
                  <a:pt x="15463" y="20544"/>
                </a:lnTo>
                <a:lnTo>
                  <a:pt x="14848" y="20816"/>
                </a:lnTo>
                <a:lnTo>
                  <a:pt x="14214" y="21049"/>
                </a:lnTo>
                <a:lnTo>
                  <a:pt x="13561" y="21244"/>
                </a:lnTo>
                <a:lnTo>
                  <a:pt x="12892" y="21398"/>
                </a:lnTo>
                <a:lnTo>
                  <a:pt x="12208" y="21509"/>
                </a:lnTo>
                <a:lnTo>
                  <a:pt x="11510" y="21577"/>
                </a:lnTo>
                <a:lnTo>
                  <a:pt x="10800" y="21600"/>
                </a:lnTo>
                <a:lnTo>
                  <a:pt x="10090" y="21577"/>
                </a:lnTo>
                <a:lnTo>
                  <a:pt x="9392" y="21509"/>
                </a:lnTo>
                <a:lnTo>
                  <a:pt x="8708" y="21398"/>
                </a:lnTo>
                <a:lnTo>
                  <a:pt x="8039" y="21244"/>
                </a:lnTo>
                <a:lnTo>
                  <a:pt x="7386" y="21049"/>
                </a:lnTo>
                <a:lnTo>
                  <a:pt x="6752" y="20816"/>
                </a:lnTo>
                <a:lnTo>
                  <a:pt x="6137" y="20544"/>
                </a:lnTo>
                <a:lnTo>
                  <a:pt x="5542" y="20236"/>
                </a:lnTo>
                <a:lnTo>
                  <a:pt x="4970" y="19893"/>
                </a:lnTo>
                <a:lnTo>
                  <a:pt x="4422" y="19516"/>
                </a:lnTo>
                <a:lnTo>
                  <a:pt x="3898" y="19107"/>
                </a:lnTo>
                <a:lnTo>
                  <a:pt x="3401" y="18668"/>
                </a:lnTo>
                <a:lnTo>
                  <a:pt x="2932" y="18199"/>
                </a:lnTo>
                <a:lnTo>
                  <a:pt x="2493" y="17702"/>
                </a:lnTo>
                <a:lnTo>
                  <a:pt x="2084" y="17178"/>
                </a:lnTo>
                <a:lnTo>
                  <a:pt x="1707" y="16630"/>
                </a:lnTo>
                <a:lnTo>
                  <a:pt x="1364" y="16058"/>
                </a:lnTo>
                <a:lnTo>
                  <a:pt x="1056" y="15463"/>
                </a:lnTo>
                <a:lnTo>
                  <a:pt x="784" y="14848"/>
                </a:lnTo>
                <a:lnTo>
                  <a:pt x="551" y="14214"/>
                </a:lnTo>
                <a:lnTo>
                  <a:pt x="356" y="13561"/>
                </a:lnTo>
                <a:lnTo>
                  <a:pt x="202" y="12892"/>
                </a:lnTo>
                <a:lnTo>
                  <a:pt x="91" y="12208"/>
                </a:lnTo>
                <a:lnTo>
                  <a:pt x="23" y="11510"/>
                </a:lnTo>
                <a:lnTo>
                  <a:pt x="0" y="10800"/>
                </a:lnTo>
                <a:close/>
              </a:path>
            </a:pathLst>
          </a:custGeom>
          <a:ln w="28956">
            <a:solidFill>
              <a:srgbClr val="E761EA"/>
            </a:solidFill>
          </a:ln>
        </p:spPr>
        <p:txBody>
          <a:bodyPr lIns="45719" rIns="45719"/>
          <a:lstStyle/>
          <a:p>
            <a:endParaRPr/>
          </a:p>
        </p:txBody>
      </p:sp>
      <p:sp>
        <p:nvSpPr>
          <p:cNvPr id="396" name="object 13"/>
          <p:cNvSpPr txBox="1"/>
          <p:nvPr/>
        </p:nvSpPr>
        <p:spPr>
          <a:xfrm>
            <a:off x="2286125" y="434416"/>
            <a:ext cx="1435101" cy="10593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gn="ctr">
              <a:spcBef>
                <a:spcPts val="100"/>
              </a:spcBef>
              <a:defRPr b="1" spc="-5">
                <a:solidFill>
                  <a:srgbClr val="292934"/>
                </a:solidFill>
                <a:latin typeface="Arial"/>
                <a:ea typeface="Arial"/>
                <a:cs typeface="Arial"/>
                <a:sym typeface="Arial"/>
              </a:defRPr>
            </a:pPr>
            <a:r>
              <a:rPr dirty="0"/>
              <a:t>Demand:  </a:t>
            </a:r>
            <a:r>
              <a:rPr spc="0" dirty="0"/>
              <a:t>Public  knowledge</a:t>
            </a:r>
            <a:r>
              <a:rPr spc="-104" dirty="0"/>
              <a:t> </a:t>
            </a:r>
            <a:r>
              <a:rPr dirty="0"/>
              <a:t>&amp;  </a:t>
            </a:r>
            <a:r>
              <a:rPr spc="0" dirty="0"/>
              <a:t>attitudes</a:t>
            </a:r>
          </a:p>
        </p:txBody>
      </p:sp>
      <p:sp>
        <p:nvSpPr>
          <p:cNvPr id="397" name="object 14"/>
          <p:cNvSpPr/>
          <p:nvPr/>
        </p:nvSpPr>
        <p:spPr>
          <a:xfrm>
            <a:off x="7326581" y="3913895"/>
            <a:ext cx="1559054" cy="1402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090" y="23"/>
                </a:lnTo>
                <a:lnTo>
                  <a:pt x="9392" y="91"/>
                </a:lnTo>
                <a:lnTo>
                  <a:pt x="8708" y="202"/>
                </a:lnTo>
                <a:lnTo>
                  <a:pt x="8039" y="356"/>
                </a:lnTo>
                <a:lnTo>
                  <a:pt x="7386" y="551"/>
                </a:lnTo>
                <a:lnTo>
                  <a:pt x="6752" y="784"/>
                </a:lnTo>
                <a:lnTo>
                  <a:pt x="6137" y="1056"/>
                </a:lnTo>
                <a:lnTo>
                  <a:pt x="5542" y="1364"/>
                </a:lnTo>
                <a:lnTo>
                  <a:pt x="4970" y="1707"/>
                </a:lnTo>
                <a:lnTo>
                  <a:pt x="4422" y="2084"/>
                </a:lnTo>
                <a:lnTo>
                  <a:pt x="3898" y="2492"/>
                </a:lnTo>
                <a:lnTo>
                  <a:pt x="3401" y="2932"/>
                </a:lnTo>
                <a:lnTo>
                  <a:pt x="2932" y="3401"/>
                </a:lnTo>
                <a:lnTo>
                  <a:pt x="2493" y="3898"/>
                </a:lnTo>
                <a:lnTo>
                  <a:pt x="2084" y="4421"/>
                </a:lnTo>
                <a:lnTo>
                  <a:pt x="1707" y="4970"/>
                </a:lnTo>
                <a:lnTo>
                  <a:pt x="1364" y="5542"/>
                </a:lnTo>
                <a:lnTo>
                  <a:pt x="1056" y="6136"/>
                </a:lnTo>
                <a:lnTo>
                  <a:pt x="784" y="6751"/>
                </a:lnTo>
                <a:lnTo>
                  <a:pt x="551" y="7386"/>
                </a:lnTo>
                <a:lnTo>
                  <a:pt x="356" y="8039"/>
                </a:lnTo>
                <a:lnTo>
                  <a:pt x="202" y="8708"/>
                </a:lnTo>
                <a:lnTo>
                  <a:pt x="91" y="9392"/>
                </a:lnTo>
                <a:lnTo>
                  <a:pt x="23" y="10090"/>
                </a:lnTo>
                <a:lnTo>
                  <a:pt x="0" y="10800"/>
                </a:lnTo>
                <a:lnTo>
                  <a:pt x="23" y="11510"/>
                </a:lnTo>
                <a:lnTo>
                  <a:pt x="91" y="12208"/>
                </a:lnTo>
                <a:lnTo>
                  <a:pt x="202" y="12892"/>
                </a:lnTo>
                <a:lnTo>
                  <a:pt x="356" y="13561"/>
                </a:lnTo>
                <a:lnTo>
                  <a:pt x="551" y="14214"/>
                </a:lnTo>
                <a:lnTo>
                  <a:pt x="784" y="14848"/>
                </a:lnTo>
                <a:lnTo>
                  <a:pt x="1056" y="15464"/>
                </a:lnTo>
                <a:lnTo>
                  <a:pt x="1364" y="16058"/>
                </a:lnTo>
                <a:lnTo>
                  <a:pt x="1707" y="16630"/>
                </a:lnTo>
                <a:lnTo>
                  <a:pt x="2084" y="17179"/>
                </a:lnTo>
                <a:lnTo>
                  <a:pt x="2493" y="17702"/>
                </a:lnTo>
                <a:lnTo>
                  <a:pt x="2932" y="18199"/>
                </a:lnTo>
                <a:lnTo>
                  <a:pt x="3401" y="18668"/>
                </a:lnTo>
                <a:lnTo>
                  <a:pt x="3898" y="19108"/>
                </a:lnTo>
                <a:lnTo>
                  <a:pt x="4422" y="19516"/>
                </a:lnTo>
                <a:lnTo>
                  <a:pt x="4970" y="19893"/>
                </a:lnTo>
                <a:lnTo>
                  <a:pt x="5542" y="20236"/>
                </a:lnTo>
                <a:lnTo>
                  <a:pt x="6137" y="20544"/>
                </a:lnTo>
                <a:lnTo>
                  <a:pt x="6752" y="20816"/>
                </a:lnTo>
                <a:lnTo>
                  <a:pt x="7386" y="21049"/>
                </a:lnTo>
                <a:lnTo>
                  <a:pt x="8039" y="21244"/>
                </a:lnTo>
                <a:lnTo>
                  <a:pt x="8708" y="21398"/>
                </a:lnTo>
                <a:lnTo>
                  <a:pt x="9392" y="21509"/>
                </a:lnTo>
                <a:lnTo>
                  <a:pt x="10090" y="21577"/>
                </a:lnTo>
                <a:lnTo>
                  <a:pt x="10800" y="21600"/>
                </a:lnTo>
                <a:lnTo>
                  <a:pt x="11510" y="21577"/>
                </a:lnTo>
                <a:lnTo>
                  <a:pt x="12208" y="21509"/>
                </a:lnTo>
                <a:lnTo>
                  <a:pt x="12892" y="21398"/>
                </a:lnTo>
                <a:lnTo>
                  <a:pt x="13561" y="21244"/>
                </a:lnTo>
                <a:lnTo>
                  <a:pt x="14214" y="21049"/>
                </a:lnTo>
                <a:lnTo>
                  <a:pt x="14848" y="20816"/>
                </a:lnTo>
                <a:lnTo>
                  <a:pt x="15463" y="20544"/>
                </a:lnTo>
                <a:lnTo>
                  <a:pt x="16058" y="20236"/>
                </a:lnTo>
                <a:lnTo>
                  <a:pt x="16630" y="19893"/>
                </a:lnTo>
                <a:lnTo>
                  <a:pt x="17178" y="19516"/>
                </a:lnTo>
                <a:lnTo>
                  <a:pt x="17702" y="19108"/>
                </a:lnTo>
                <a:lnTo>
                  <a:pt x="18199" y="18668"/>
                </a:lnTo>
                <a:lnTo>
                  <a:pt x="18668" y="18199"/>
                </a:lnTo>
                <a:lnTo>
                  <a:pt x="19107" y="17702"/>
                </a:lnTo>
                <a:lnTo>
                  <a:pt x="19516" y="17179"/>
                </a:lnTo>
                <a:lnTo>
                  <a:pt x="19893" y="16630"/>
                </a:lnTo>
                <a:lnTo>
                  <a:pt x="20236" y="16058"/>
                </a:lnTo>
                <a:lnTo>
                  <a:pt x="20544" y="15464"/>
                </a:lnTo>
                <a:lnTo>
                  <a:pt x="20816" y="14848"/>
                </a:lnTo>
                <a:lnTo>
                  <a:pt x="21049" y="14214"/>
                </a:lnTo>
                <a:lnTo>
                  <a:pt x="21244" y="13561"/>
                </a:lnTo>
                <a:lnTo>
                  <a:pt x="21398" y="12892"/>
                </a:lnTo>
                <a:lnTo>
                  <a:pt x="21509" y="12208"/>
                </a:lnTo>
                <a:lnTo>
                  <a:pt x="21577" y="11510"/>
                </a:lnTo>
                <a:lnTo>
                  <a:pt x="21600" y="10800"/>
                </a:lnTo>
                <a:lnTo>
                  <a:pt x="21577" y="10090"/>
                </a:lnTo>
                <a:lnTo>
                  <a:pt x="21509" y="9392"/>
                </a:lnTo>
                <a:lnTo>
                  <a:pt x="21398" y="8708"/>
                </a:lnTo>
                <a:lnTo>
                  <a:pt x="21244" y="8039"/>
                </a:lnTo>
                <a:lnTo>
                  <a:pt x="21049" y="7386"/>
                </a:lnTo>
                <a:lnTo>
                  <a:pt x="20816" y="6751"/>
                </a:lnTo>
                <a:lnTo>
                  <a:pt x="20544" y="6136"/>
                </a:lnTo>
                <a:lnTo>
                  <a:pt x="20236" y="5542"/>
                </a:lnTo>
                <a:lnTo>
                  <a:pt x="19893" y="4970"/>
                </a:lnTo>
                <a:lnTo>
                  <a:pt x="19516" y="4421"/>
                </a:lnTo>
                <a:lnTo>
                  <a:pt x="19107" y="3898"/>
                </a:lnTo>
                <a:lnTo>
                  <a:pt x="18668" y="3401"/>
                </a:lnTo>
                <a:lnTo>
                  <a:pt x="18199" y="2932"/>
                </a:lnTo>
                <a:lnTo>
                  <a:pt x="17702" y="2492"/>
                </a:lnTo>
                <a:lnTo>
                  <a:pt x="17178" y="2084"/>
                </a:lnTo>
                <a:lnTo>
                  <a:pt x="16630" y="1707"/>
                </a:lnTo>
                <a:lnTo>
                  <a:pt x="16058" y="1364"/>
                </a:lnTo>
                <a:lnTo>
                  <a:pt x="15463" y="1056"/>
                </a:lnTo>
                <a:lnTo>
                  <a:pt x="14848" y="784"/>
                </a:lnTo>
                <a:lnTo>
                  <a:pt x="14214" y="551"/>
                </a:lnTo>
                <a:lnTo>
                  <a:pt x="13561" y="356"/>
                </a:lnTo>
                <a:lnTo>
                  <a:pt x="12892" y="202"/>
                </a:lnTo>
                <a:lnTo>
                  <a:pt x="12208" y="91"/>
                </a:lnTo>
                <a:lnTo>
                  <a:pt x="11510" y="23"/>
                </a:lnTo>
                <a:lnTo>
                  <a:pt x="10800" y="0"/>
                </a:lnTo>
                <a:close/>
              </a:path>
            </a:pathLst>
          </a:custGeom>
          <a:solidFill>
            <a:srgbClr val="FF4A4A"/>
          </a:solidFill>
          <a:ln w="12700">
            <a:miter lim="400000"/>
          </a:ln>
        </p:spPr>
        <p:txBody>
          <a:bodyPr lIns="45719" rIns="45719"/>
          <a:lstStyle/>
          <a:p>
            <a:endParaRPr/>
          </a:p>
        </p:txBody>
      </p:sp>
      <p:sp>
        <p:nvSpPr>
          <p:cNvPr id="398" name="object 15"/>
          <p:cNvSpPr/>
          <p:nvPr/>
        </p:nvSpPr>
        <p:spPr>
          <a:xfrm>
            <a:off x="7352887" y="3895289"/>
            <a:ext cx="1559054" cy="140208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3" y="10090"/>
                </a:lnTo>
                <a:lnTo>
                  <a:pt x="91" y="9392"/>
                </a:lnTo>
                <a:lnTo>
                  <a:pt x="202" y="8708"/>
                </a:lnTo>
                <a:lnTo>
                  <a:pt x="356" y="8039"/>
                </a:lnTo>
                <a:lnTo>
                  <a:pt x="551" y="7386"/>
                </a:lnTo>
                <a:lnTo>
                  <a:pt x="784" y="6751"/>
                </a:lnTo>
                <a:lnTo>
                  <a:pt x="1056" y="6136"/>
                </a:lnTo>
                <a:lnTo>
                  <a:pt x="1364" y="5542"/>
                </a:lnTo>
                <a:lnTo>
                  <a:pt x="1707" y="4970"/>
                </a:lnTo>
                <a:lnTo>
                  <a:pt x="2084" y="4421"/>
                </a:lnTo>
                <a:lnTo>
                  <a:pt x="2493" y="3898"/>
                </a:lnTo>
                <a:lnTo>
                  <a:pt x="2932" y="3401"/>
                </a:lnTo>
                <a:lnTo>
                  <a:pt x="3401" y="2932"/>
                </a:lnTo>
                <a:lnTo>
                  <a:pt x="3898" y="2492"/>
                </a:lnTo>
                <a:lnTo>
                  <a:pt x="4422" y="2084"/>
                </a:lnTo>
                <a:lnTo>
                  <a:pt x="4970" y="1707"/>
                </a:lnTo>
                <a:lnTo>
                  <a:pt x="5542" y="1364"/>
                </a:lnTo>
                <a:lnTo>
                  <a:pt x="6137" y="1056"/>
                </a:lnTo>
                <a:lnTo>
                  <a:pt x="6752" y="784"/>
                </a:lnTo>
                <a:lnTo>
                  <a:pt x="7386" y="551"/>
                </a:lnTo>
                <a:lnTo>
                  <a:pt x="8039" y="356"/>
                </a:lnTo>
                <a:lnTo>
                  <a:pt x="8708" y="202"/>
                </a:lnTo>
                <a:lnTo>
                  <a:pt x="9392" y="91"/>
                </a:lnTo>
                <a:lnTo>
                  <a:pt x="10090" y="23"/>
                </a:lnTo>
                <a:lnTo>
                  <a:pt x="10800" y="0"/>
                </a:lnTo>
                <a:lnTo>
                  <a:pt x="11510" y="23"/>
                </a:lnTo>
                <a:lnTo>
                  <a:pt x="12208" y="91"/>
                </a:lnTo>
                <a:lnTo>
                  <a:pt x="12892" y="202"/>
                </a:lnTo>
                <a:lnTo>
                  <a:pt x="13561" y="356"/>
                </a:lnTo>
                <a:lnTo>
                  <a:pt x="14214" y="551"/>
                </a:lnTo>
                <a:lnTo>
                  <a:pt x="14848" y="784"/>
                </a:lnTo>
                <a:lnTo>
                  <a:pt x="15463" y="1056"/>
                </a:lnTo>
                <a:lnTo>
                  <a:pt x="16058" y="1364"/>
                </a:lnTo>
                <a:lnTo>
                  <a:pt x="16630" y="1707"/>
                </a:lnTo>
                <a:lnTo>
                  <a:pt x="17178" y="2084"/>
                </a:lnTo>
                <a:lnTo>
                  <a:pt x="17702" y="2492"/>
                </a:lnTo>
                <a:lnTo>
                  <a:pt x="18199" y="2932"/>
                </a:lnTo>
                <a:lnTo>
                  <a:pt x="18668" y="3401"/>
                </a:lnTo>
                <a:lnTo>
                  <a:pt x="19107" y="3898"/>
                </a:lnTo>
                <a:lnTo>
                  <a:pt x="19516" y="4421"/>
                </a:lnTo>
                <a:lnTo>
                  <a:pt x="19893" y="4970"/>
                </a:lnTo>
                <a:lnTo>
                  <a:pt x="20236" y="5542"/>
                </a:lnTo>
                <a:lnTo>
                  <a:pt x="20544" y="6136"/>
                </a:lnTo>
                <a:lnTo>
                  <a:pt x="20816" y="6751"/>
                </a:lnTo>
                <a:lnTo>
                  <a:pt x="21049" y="7386"/>
                </a:lnTo>
                <a:lnTo>
                  <a:pt x="21244" y="8039"/>
                </a:lnTo>
                <a:lnTo>
                  <a:pt x="21398" y="8708"/>
                </a:lnTo>
                <a:lnTo>
                  <a:pt x="21509" y="9392"/>
                </a:lnTo>
                <a:lnTo>
                  <a:pt x="21577" y="10090"/>
                </a:lnTo>
                <a:lnTo>
                  <a:pt x="21600" y="10800"/>
                </a:lnTo>
                <a:lnTo>
                  <a:pt x="21577" y="11510"/>
                </a:lnTo>
                <a:lnTo>
                  <a:pt x="21509" y="12208"/>
                </a:lnTo>
                <a:lnTo>
                  <a:pt x="21398" y="12892"/>
                </a:lnTo>
                <a:lnTo>
                  <a:pt x="21244" y="13561"/>
                </a:lnTo>
                <a:lnTo>
                  <a:pt x="21049" y="14214"/>
                </a:lnTo>
                <a:lnTo>
                  <a:pt x="20816" y="14848"/>
                </a:lnTo>
                <a:lnTo>
                  <a:pt x="20544" y="15464"/>
                </a:lnTo>
                <a:lnTo>
                  <a:pt x="20236" y="16058"/>
                </a:lnTo>
                <a:lnTo>
                  <a:pt x="19893" y="16630"/>
                </a:lnTo>
                <a:lnTo>
                  <a:pt x="19516" y="17179"/>
                </a:lnTo>
                <a:lnTo>
                  <a:pt x="19107" y="17702"/>
                </a:lnTo>
                <a:lnTo>
                  <a:pt x="18668" y="18199"/>
                </a:lnTo>
                <a:lnTo>
                  <a:pt x="18199" y="18668"/>
                </a:lnTo>
                <a:lnTo>
                  <a:pt x="17702" y="19108"/>
                </a:lnTo>
                <a:lnTo>
                  <a:pt x="17178" y="19516"/>
                </a:lnTo>
                <a:lnTo>
                  <a:pt x="16630" y="19893"/>
                </a:lnTo>
                <a:lnTo>
                  <a:pt x="16058" y="20236"/>
                </a:lnTo>
                <a:lnTo>
                  <a:pt x="15463" y="20544"/>
                </a:lnTo>
                <a:lnTo>
                  <a:pt x="14848" y="20816"/>
                </a:lnTo>
                <a:lnTo>
                  <a:pt x="14214" y="21049"/>
                </a:lnTo>
                <a:lnTo>
                  <a:pt x="13561" y="21244"/>
                </a:lnTo>
                <a:lnTo>
                  <a:pt x="12892" y="21398"/>
                </a:lnTo>
                <a:lnTo>
                  <a:pt x="12208" y="21509"/>
                </a:lnTo>
                <a:lnTo>
                  <a:pt x="11510" y="21577"/>
                </a:lnTo>
                <a:lnTo>
                  <a:pt x="10800" y="21600"/>
                </a:lnTo>
                <a:lnTo>
                  <a:pt x="10090" y="21577"/>
                </a:lnTo>
                <a:lnTo>
                  <a:pt x="9392" y="21509"/>
                </a:lnTo>
                <a:lnTo>
                  <a:pt x="8708" y="21398"/>
                </a:lnTo>
                <a:lnTo>
                  <a:pt x="8039" y="21244"/>
                </a:lnTo>
                <a:lnTo>
                  <a:pt x="7386" y="21049"/>
                </a:lnTo>
                <a:lnTo>
                  <a:pt x="6752" y="20816"/>
                </a:lnTo>
                <a:lnTo>
                  <a:pt x="6137" y="20544"/>
                </a:lnTo>
                <a:lnTo>
                  <a:pt x="5542" y="20236"/>
                </a:lnTo>
                <a:lnTo>
                  <a:pt x="4970" y="19893"/>
                </a:lnTo>
                <a:lnTo>
                  <a:pt x="4422" y="19516"/>
                </a:lnTo>
                <a:lnTo>
                  <a:pt x="3898" y="19108"/>
                </a:lnTo>
                <a:lnTo>
                  <a:pt x="3401" y="18668"/>
                </a:lnTo>
                <a:lnTo>
                  <a:pt x="2932" y="18199"/>
                </a:lnTo>
                <a:lnTo>
                  <a:pt x="2493" y="17702"/>
                </a:lnTo>
                <a:lnTo>
                  <a:pt x="2084" y="17179"/>
                </a:lnTo>
                <a:lnTo>
                  <a:pt x="1707" y="16630"/>
                </a:lnTo>
                <a:lnTo>
                  <a:pt x="1364" y="16058"/>
                </a:lnTo>
                <a:lnTo>
                  <a:pt x="1056" y="15464"/>
                </a:lnTo>
                <a:lnTo>
                  <a:pt x="784" y="14848"/>
                </a:lnTo>
                <a:lnTo>
                  <a:pt x="551" y="14214"/>
                </a:lnTo>
                <a:lnTo>
                  <a:pt x="356" y="13561"/>
                </a:lnTo>
                <a:lnTo>
                  <a:pt x="202" y="12892"/>
                </a:lnTo>
                <a:lnTo>
                  <a:pt x="91" y="12208"/>
                </a:lnTo>
                <a:lnTo>
                  <a:pt x="23" y="11510"/>
                </a:lnTo>
                <a:lnTo>
                  <a:pt x="0" y="10800"/>
                </a:lnTo>
                <a:close/>
              </a:path>
            </a:pathLst>
          </a:custGeom>
          <a:ln w="28956">
            <a:solidFill>
              <a:srgbClr val="FF0000"/>
            </a:solidFill>
          </a:ln>
        </p:spPr>
        <p:txBody>
          <a:bodyPr lIns="45719" rIns="45719"/>
          <a:lstStyle/>
          <a:p>
            <a:endParaRPr/>
          </a:p>
        </p:txBody>
      </p:sp>
      <p:sp>
        <p:nvSpPr>
          <p:cNvPr id="399" name="object 16"/>
          <p:cNvSpPr txBox="1"/>
          <p:nvPr/>
        </p:nvSpPr>
        <p:spPr>
          <a:xfrm>
            <a:off x="7522064" y="4035611"/>
            <a:ext cx="1206501" cy="1059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22859" algn="ctr">
              <a:spcBef>
                <a:spcPts val="100"/>
              </a:spcBef>
              <a:defRPr b="1" spc="-10">
                <a:solidFill>
                  <a:srgbClr val="292934"/>
                </a:solidFill>
                <a:latin typeface="Arial"/>
                <a:ea typeface="Arial"/>
                <a:cs typeface="Arial"/>
                <a:sym typeface="Arial"/>
              </a:defRPr>
            </a:pPr>
            <a:r>
              <a:rPr dirty="0"/>
              <a:t>Breeders’  </a:t>
            </a:r>
            <a:r>
              <a:rPr spc="0" dirty="0"/>
              <a:t>attitudes</a:t>
            </a:r>
            <a:r>
              <a:rPr spc="-100" dirty="0"/>
              <a:t> </a:t>
            </a:r>
            <a:r>
              <a:rPr spc="-5" dirty="0"/>
              <a:t>&amp;  decision  making</a:t>
            </a:r>
          </a:p>
        </p:txBody>
      </p:sp>
      <p:sp>
        <p:nvSpPr>
          <p:cNvPr id="400" name="object 17"/>
          <p:cNvSpPr/>
          <p:nvPr/>
        </p:nvSpPr>
        <p:spPr>
          <a:xfrm>
            <a:off x="4922684" y="217805"/>
            <a:ext cx="1559053" cy="1403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090" y="23"/>
                </a:lnTo>
                <a:lnTo>
                  <a:pt x="9392" y="91"/>
                </a:lnTo>
                <a:lnTo>
                  <a:pt x="8708" y="202"/>
                </a:lnTo>
                <a:lnTo>
                  <a:pt x="8039" y="356"/>
                </a:lnTo>
                <a:lnTo>
                  <a:pt x="7386" y="551"/>
                </a:lnTo>
                <a:lnTo>
                  <a:pt x="6752" y="784"/>
                </a:lnTo>
                <a:lnTo>
                  <a:pt x="6137" y="1056"/>
                </a:lnTo>
                <a:lnTo>
                  <a:pt x="5542" y="1364"/>
                </a:lnTo>
                <a:lnTo>
                  <a:pt x="4970" y="1707"/>
                </a:lnTo>
                <a:lnTo>
                  <a:pt x="4422" y="2084"/>
                </a:lnTo>
                <a:lnTo>
                  <a:pt x="3898" y="2493"/>
                </a:lnTo>
                <a:lnTo>
                  <a:pt x="3401" y="2932"/>
                </a:lnTo>
                <a:lnTo>
                  <a:pt x="2932" y="3401"/>
                </a:lnTo>
                <a:lnTo>
                  <a:pt x="2493" y="3898"/>
                </a:lnTo>
                <a:lnTo>
                  <a:pt x="2084" y="4422"/>
                </a:lnTo>
                <a:lnTo>
                  <a:pt x="1707" y="4970"/>
                </a:lnTo>
                <a:lnTo>
                  <a:pt x="1364" y="5542"/>
                </a:lnTo>
                <a:lnTo>
                  <a:pt x="1056" y="6137"/>
                </a:lnTo>
                <a:lnTo>
                  <a:pt x="784" y="6752"/>
                </a:lnTo>
                <a:lnTo>
                  <a:pt x="551" y="7386"/>
                </a:lnTo>
                <a:lnTo>
                  <a:pt x="356" y="8039"/>
                </a:lnTo>
                <a:lnTo>
                  <a:pt x="202" y="8708"/>
                </a:lnTo>
                <a:lnTo>
                  <a:pt x="91" y="9392"/>
                </a:lnTo>
                <a:lnTo>
                  <a:pt x="23" y="10090"/>
                </a:lnTo>
                <a:lnTo>
                  <a:pt x="0" y="10800"/>
                </a:lnTo>
                <a:lnTo>
                  <a:pt x="23" y="11510"/>
                </a:lnTo>
                <a:lnTo>
                  <a:pt x="91" y="12208"/>
                </a:lnTo>
                <a:lnTo>
                  <a:pt x="202" y="12892"/>
                </a:lnTo>
                <a:lnTo>
                  <a:pt x="356" y="13561"/>
                </a:lnTo>
                <a:lnTo>
                  <a:pt x="551" y="14214"/>
                </a:lnTo>
                <a:lnTo>
                  <a:pt x="784" y="14848"/>
                </a:lnTo>
                <a:lnTo>
                  <a:pt x="1056" y="15463"/>
                </a:lnTo>
                <a:lnTo>
                  <a:pt x="1364" y="16058"/>
                </a:lnTo>
                <a:lnTo>
                  <a:pt x="1707" y="16630"/>
                </a:lnTo>
                <a:lnTo>
                  <a:pt x="2084" y="17178"/>
                </a:lnTo>
                <a:lnTo>
                  <a:pt x="2493" y="17702"/>
                </a:lnTo>
                <a:lnTo>
                  <a:pt x="2932" y="18199"/>
                </a:lnTo>
                <a:lnTo>
                  <a:pt x="3401" y="18668"/>
                </a:lnTo>
                <a:lnTo>
                  <a:pt x="3898" y="19107"/>
                </a:lnTo>
                <a:lnTo>
                  <a:pt x="4422" y="19516"/>
                </a:lnTo>
                <a:lnTo>
                  <a:pt x="4970" y="19893"/>
                </a:lnTo>
                <a:lnTo>
                  <a:pt x="5542" y="20236"/>
                </a:lnTo>
                <a:lnTo>
                  <a:pt x="6137" y="20544"/>
                </a:lnTo>
                <a:lnTo>
                  <a:pt x="6752" y="20816"/>
                </a:lnTo>
                <a:lnTo>
                  <a:pt x="7386" y="21049"/>
                </a:lnTo>
                <a:lnTo>
                  <a:pt x="8039" y="21244"/>
                </a:lnTo>
                <a:lnTo>
                  <a:pt x="8708" y="21398"/>
                </a:lnTo>
                <a:lnTo>
                  <a:pt x="9392" y="21509"/>
                </a:lnTo>
                <a:lnTo>
                  <a:pt x="10090" y="21577"/>
                </a:lnTo>
                <a:lnTo>
                  <a:pt x="10800" y="21600"/>
                </a:lnTo>
                <a:lnTo>
                  <a:pt x="11510" y="21577"/>
                </a:lnTo>
                <a:lnTo>
                  <a:pt x="12208" y="21509"/>
                </a:lnTo>
                <a:lnTo>
                  <a:pt x="12892" y="21398"/>
                </a:lnTo>
                <a:lnTo>
                  <a:pt x="13561" y="21244"/>
                </a:lnTo>
                <a:lnTo>
                  <a:pt x="14214" y="21049"/>
                </a:lnTo>
                <a:lnTo>
                  <a:pt x="14848" y="20816"/>
                </a:lnTo>
                <a:lnTo>
                  <a:pt x="15463" y="20544"/>
                </a:lnTo>
                <a:lnTo>
                  <a:pt x="16058" y="20236"/>
                </a:lnTo>
                <a:lnTo>
                  <a:pt x="16630" y="19893"/>
                </a:lnTo>
                <a:lnTo>
                  <a:pt x="17178" y="19516"/>
                </a:lnTo>
                <a:lnTo>
                  <a:pt x="17702" y="19107"/>
                </a:lnTo>
                <a:lnTo>
                  <a:pt x="18199" y="18668"/>
                </a:lnTo>
                <a:lnTo>
                  <a:pt x="18668" y="18199"/>
                </a:lnTo>
                <a:lnTo>
                  <a:pt x="19107" y="17702"/>
                </a:lnTo>
                <a:lnTo>
                  <a:pt x="19516" y="17178"/>
                </a:lnTo>
                <a:lnTo>
                  <a:pt x="19893" y="16630"/>
                </a:lnTo>
                <a:lnTo>
                  <a:pt x="20236" y="16058"/>
                </a:lnTo>
                <a:lnTo>
                  <a:pt x="20544" y="15463"/>
                </a:lnTo>
                <a:lnTo>
                  <a:pt x="20816" y="14848"/>
                </a:lnTo>
                <a:lnTo>
                  <a:pt x="21049" y="14214"/>
                </a:lnTo>
                <a:lnTo>
                  <a:pt x="21244" y="13561"/>
                </a:lnTo>
                <a:lnTo>
                  <a:pt x="21398" y="12892"/>
                </a:lnTo>
                <a:lnTo>
                  <a:pt x="21509" y="12208"/>
                </a:lnTo>
                <a:lnTo>
                  <a:pt x="21577" y="11510"/>
                </a:lnTo>
                <a:lnTo>
                  <a:pt x="21600" y="10800"/>
                </a:lnTo>
                <a:lnTo>
                  <a:pt x="21577" y="10090"/>
                </a:lnTo>
                <a:lnTo>
                  <a:pt x="21509" y="9392"/>
                </a:lnTo>
                <a:lnTo>
                  <a:pt x="21398" y="8708"/>
                </a:lnTo>
                <a:lnTo>
                  <a:pt x="21244" y="8039"/>
                </a:lnTo>
                <a:lnTo>
                  <a:pt x="21049" y="7386"/>
                </a:lnTo>
                <a:lnTo>
                  <a:pt x="20816" y="6752"/>
                </a:lnTo>
                <a:lnTo>
                  <a:pt x="20544" y="6137"/>
                </a:lnTo>
                <a:lnTo>
                  <a:pt x="20236" y="5542"/>
                </a:lnTo>
                <a:lnTo>
                  <a:pt x="19893" y="4970"/>
                </a:lnTo>
                <a:lnTo>
                  <a:pt x="19516" y="4422"/>
                </a:lnTo>
                <a:lnTo>
                  <a:pt x="19107" y="3898"/>
                </a:lnTo>
                <a:lnTo>
                  <a:pt x="18668" y="3401"/>
                </a:lnTo>
                <a:lnTo>
                  <a:pt x="18199" y="2932"/>
                </a:lnTo>
                <a:lnTo>
                  <a:pt x="17702" y="2493"/>
                </a:lnTo>
                <a:lnTo>
                  <a:pt x="17178" y="2084"/>
                </a:lnTo>
                <a:lnTo>
                  <a:pt x="16630" y="1707"/>
                </a:lnTo>
                <a:lnTo>
                  <a:pt x="16058" y="1364"/>
                </a:lnTo>
                <a:lnTo>
                  <a:pt x="15463" y="1056"/>
                </a:lnTo>
                <a:lnTo>
                  <a:pt x="14848" y="784"/>
                </a:lnTo>
                <a:lnTo>
                  <a:pt x="14214" y="551"/>
                </a:lnTo>
                <a:lnTo>
                  <a:pt x="13561" y="356"/>
                </a:lnTo>
                <a:lnTo>
                  <a:pt x="12892" y="202"/>
                </a:lnTo>
                <a:lnTo>
                  <a:pt x="12208" y="91"/>
                </a:lnTo>
                <a:lnTo>
                  <a:pt x="11510" y="23"/>
                </a:lnTo>
                <a:lnTo>
                  <a:pt x="10800" y="0"/>
                </a:lnTo>
                <a:close/>
              </a:path>
            </a:pathLst>
          </a:custGeom>
          <a:solidFill>
            <a:srgbClr val="EEE9E0"/>
          </a:solidFill>
          <a:ln w="12700">
            <a:miter lim="400000"/>
          </a:ln>
        </p:spPr>
        <p:txBody>
          <a:bodyPr lIns="45719" rIns="45719"/>
          <a:lstStyle/>
          <a:p>
            <a:endParaRPr/>
          </a:p>
        </p:txBody>
      </p:sp>
      <p:sp>
        <p:nvSpPr>
          <p:cNvPr id="401" name="object 18"/>
          <p:cNvSpPr/>
          <p:nvPr/>
        </p:nvSpPr>
        <p:spPr>
          <a:xfrm>
            <a:off x="4920844" y="192595"/>
            <a:ext cx="1630467" cy="14750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3" y="10090"/>
                </a:lnTo>
                <a:lnTo>
                  <a:pt x="91" y="9392"/>
                </a:lnTo>
                <a:lnTo>
                  <a:pt x="202" y="8708"/>
                </a:lnTo>
                <a:lnTo>
                  <a:pt x="356" y="8039"/>
                </a:lnTo>
                <a:lnTo>
                  <a:pt x="551" y="7386"/>
                </a:lnTo>
                <a:lnTo>
                  <a:pt x="784" y="6752"/>
                </a:lnTo>
                <a:lnTo>
                  <a:pt x="1056" y="6137"/>
                </a:lnTo>
                <a:lnTo>
                  <a:pt x="1364" y="5542"/>
                </a:lnTo>
                <a:lnTo>
                  <a:pt x="1707" y="4970"/>
                </a:lnTo>
                <a:lnTo>
                  <a:pt x="2084" y="4422"/>
                </a:lnTo>
                <a:lnTo>
                  <a:pt x="2493" y="3898"/>
                </a:lnTo>
                <a:lnTo>
                  <a:pt x="2932" y="3401"/>
                </a:lnTo>
                <a:lnTo>
                  <a:pt x="3401" y="2932"/>
                </a:lnTo>
                <a:lnTo>
                  <a:pt x="3898" y="2493"/>
                </a:lnTo>
                <a:lnTo>
                  <a:pt x="4422" y="2084"/>
                </a:lnTo>
                <a:lnTo>
                  <a:pt x="4970" y="1707"/>
                </a:lnTo>
                <a:lnTo>
                  <a:pt x="5542" y="1364"/>
                </a:lnTo>
                <a:lnTo>
                  <a:pt x="6137" y="1056"/>
                </a:lnTo>
                <a:lnTo>
                  <a:pt x="6752" y="784"/>
                </a:lnTo>
                <a:lnTo>
                  <a:pt x="7386" y="551"/>
                </a:lnTo>
                <a:lnTo>
                  <a:pt x="8039" y="356"/>
                </a:lnTo>
                <a:lnTo>
                  <a:pt x="8708" y="202"/>
                </a:lnTo>
                <a:lnTo>
                  <a:pt x="9392" y="91"/>
                </a:lnTo>
                <a:lnTo>
                  <a:pt x="10090" y="23"/>
                </a:lnTo>
                <a:lnTo>
                  <a:pt x="10800" y="0"/>
                </a:lnTo>
                <a:lnTo>
                  <a:pt x="11510" y="23"/>
                </a:lnTo>
                <a:lnTo>
                  <a:pt x="12208" y="91"/>
                </a:lnTo>
                <a:lnTo>
                  <a:pt x="12892" y="202"/>
                </a:lnTo>
                <a:lnTo>
                  <a:pt x="13561" y="356"/>
                </a:lnTo>
                <a:lnTo>
                  <a:pt x="14214" y="551"/>
                </a:lnTo>
                <a:lnTo>
                  <a:pt x="14848" y="784"/>
                </a:lnTo>
                <a:lnTo>
                  <a:pt x="15463" y="1056"/>
                </a:lnTo>
                <a:lnTo>
                  <a:pt x="16058" y="1364"/>
                </a:lnTo>
                <a:lnTo>
                  <a:pt x="16630" y="1707"/>
                </a:lnTo>
                <a:lnTo>
                  <a:pt x="17178" y="2084"/>
                </a:lnTo>
                <a:lnTo>
                  <a:pt x="17702" y="2493"/>
                </a:lnTo>
                <a:lnTo>
                  <a:pt x="18199" y="2932"/>
                </a:lnTo>
                <a:lnTo>
                  <a:pt x="18668" y="3401"/>
                </a:lnTo>
                <a:lnTo>
                  <a:pt x="19107" y="3898"/>
                </a:lnTo>
                <a:lnTo>
                  <a:pt x="19516" y="4422"/>
                </a:lnTo>
                <a:lnTo>
                  <a:pt x="19893" y="4970"/>
                </a:lnTo>
                <a:lnTo>
                  <a:pt x="20236" y="5542"/>
                </a:lnTo>
                <a:lnTo>
                  <a:pt x="20544" y="6137"/>
                </a:lnTo>
                <a:lnTo>
                  <a:pt x="20816" y="6752"/>
                </a:lnTo>
                <a:lnTo>
                  <a:pt x="21049" y="7386"/>
                </a:lnTo>
                <a:lnTo>
                  <a:pt x="21244" y="8039"/>
                </a:lnTo>
                <a:lnTo>
                  <a:pt x="21398" y="8708"/>
                </a:lnTo>
                <a:lnTo>
                  <a:pt x="21509" y="9392"/>
                </a:lnTo>
                <a:lnTo>
                  <a:pt x="21577" y="10090"/>
                </a:lnTo>
                <a:lnTo>
                  <a:pt x="21600" y="10800"/>
                </a:lnTo>
                <a:lnTo>
                  <a:pt x="21577" y="11510"/>
                </a:lnTo>
                <a:lnTo>
                  <a:pt x="21509" y="12208"/>
                </a:lnTo>
                <a:lnTo>
                  <a:pt x="21398" y="12892"/>
                </a:lnTo>
                <a:lnTo>
                  <a:pt x="21244" y="13561"/>
                </a:lnTo>
                <a:lnTo>
                  <a:pt x="21049" y="14214"/>
                </a:lnTo>
                <a:lnTo>
                  <a:pt x="20816" y="14848"/>
                </a:lnTo>
                <a:lnTo>
                  <a:pt x="20544" y="15463"/>
                </a:lnTo>
                <a:lnTo>
                  <a:pt x="20236" y="16058"/>
                </a:lnTo>
                <a:lnTo>
                  <a:pt x="19893" y="16630"/>
                </a:lnTo>
                <a:lnTo>
                  <a:pt x="19516" y="17178"/>
                </a:lnTo>
                <a:lnTo>
                  <a:pt x="19107" y="17702"/>
                </a:lnTo>
                <a:lnTo>
                  <a:pt x="18668" y="18199"/>
                </a:lnTo>
                <a:lnTo>
                  <a:pt x="18199" y="18668"/>
                </a:lnTo>
                <a:lnTo>
                  <a:pt x="17702" y="19107"/>
                </a:lnTo>
                <a:lnTo>
                  <a:pt x="17178" y="19516"/>
                </a:lnTo>
                <a:lnTo>
                  <a:pt x="16630" y="19893"/>
                </a:lnTo>
                <a:lnTo>
                  <a:pt x="16058" y="20236"/>
                </a:lnTo>
                <a:lnTo>
                  <a:pt x="15463" y="20544"/>
                </a:lnTo>
                <a:lnTo>
                  <a:pt x="14848" y="20816"/>
                </a:lnTo>
                <a:lnTo>
                  <a:pt x="14214" y="21049"/>
                </a:lnTo>
                <a:lnTo>
                  <a:pt x="13561" y="21244"/>
                </a:lnTo>
                <a:lnTo>
                  <a:pt x="12892" y="21398"/>
                </a:lnTo>
                <a:lnTo>
                  <a:pt x="12208" y="21509"/>
                </a:lnTo>
                <a:lnTo>
                  <a:pt x="11510" y="21577"/>
                </a:lnTo>
                <a:lnTo>
                  <a:pt x="10800" y="21600"/>
                </a:lnTo>
                <a:lnTo>
                  <a:pt x="10090" y="21577"/>
                </a:lnTo>
                <a:lnTo>
                  <a:pt x="9392" y="21509"/>
                </a:lnTo>
                <a:lnTo>
                  <a:pt x="8708" y="21398"/>
                </a:lnTo>
                <a:lnTo>
                  <a:pt x="8039" y="21244"/>
                </a:lnTo>
                <a:lnTo>
                  <a:pt x="7386" y="21049"/>
                </a:lnTo>
                <a:lnTo>
                  <a:pt x="6752" y="20816"/>
                </a:lnTo>
                <a:lnTo>
                  <a:pt x="6137" y="20544"/>
                </a:lnTo>
                <a:lnTo>
                  <a:pt x="5542" y="20236"/>
                </a:lnTo>
                <a:lnTo>
                  <a:pt x="4970" y="19893"/>
                </a:lnTo>
                <a:lnTo>
                  <a:pt x="4422" y="19516"/>
                </a:lnTo>
                <a:lnTo>
                  <a:pt x="3898" y="19107"/>
                </a:lnTo>
                <a:lnTo>
                  <a:pt x="3401" y="18668"/>
                </a:lnTo>
                <a:lnTo>
                  <a:pt x="2932" y="18199"/>
                </a:lnTo>
                <a:lnTo>
                  <a:pt x="2493" y="17702"/>
                </a:lnTo>
                <a:lnTo>
                  <a:pt x="2084" y="17178"/>
                </a:lnTo>
                <a:lnTo>
                  <a:pt x="1707" y="16630"/>
                </a:lnTo>
                <a:lnTo>
                  <a:pt x="1364" y="16058"/>
                </a:lnTo>
                <a:lnTo>
                  <a:pt x="1056" y="15463"/>
                </a:lnTo>
                <a:lnTo>
                  <a:pt x="784" y="14848"/>
                </a:lnTo>
                <a:lnTo>
                  <a:pt x="551" y="14214"/>
                </a:lnTo>
                <a:lnTo>
                  <a:pt x="356" y="13561"/>
                </a:lnTo>
                <a:lnTo>
                  <a:pt x="202" y="12892"/>
                </a:lnTo>
                <a:lnTo>
                  <a:pt x="91" y="12208"/>
                </a:lnTo>
                <a:lnTo>
                  <a:pt x="23" y="11510"/>
                </a:lnTo>
                <a:lnTo>
                  <a:pt x="0" y="10800"/>
                </a:lnTo>
                <a:close/>
              </a:path>
            </a:pathLst>
          </a:custGeom>
          <a:ln w="28956">
            <a:solidFill>
              <a:srgbClr val="8F22B3"/>
            </a:solidFill>
          </a:ln>
        </p:spPr>
        <p:txBody>
          <a:bodyPr lIns="45719" rIns="45719"/>
          <a:lstStyle/>
          <a:p>
            <a:endParaRPr dirty="0"/>
          </a:p>
        </p:txBody>
      </p:sp>
      <p:sp>
        <p:nvSpPr>
          <p:cNvPr id="402" name="object 19"/>
          <p:cNvSpPr txBox="1">
            <a:spLocks noGrp="1"/>
          </p:cNvSpPr>
          <p:nvPr>
            <p:ph type="title"/>
          </p:nvPr>
        </p:nvSpPr>
        <p:spPr>
          <a:xfrm>
            <a:off x="5138829" y="568502"/>
            <a:ext cx="1242696" cy="629019"/>
          </a:xfrm>
          <a:prstGeom prst="rect">
            <a:avLst/>
          </a:prstGeom>
        </p:spPr>
        <p:txBody>
          <a:bodyPr lIns="0" tIns="0" rIns="0" bIns="0">
            <a:normAutofit/>
          </a:bodyPr>
          <a:lstStyle>
            <a:lvl1pPr marR="5080" indent="259079">
              <a:spcBef>
                <a:spcPts val="100"/>
              </a:spcBef>
              <a:defRPr sz="2000" b="1">
                <a:latin typeface="Arial"/>
                <a:ea typeface="Arial"/>
                <a:cs typeface="Arial"/>
                <a:sym typeface="Arial"/>
              </a:defRPr>
            </a:lvl1pPr>
          </a:lstStyle>
          <a:p>
            <a:r>
              <a:rPr dirty="0"/>
              <a:t>Breed Standard</a:t>
            </a:r>
          </a:p>
        </p:txBody>
      </p:sp>
      <p:sp>
        <p:nvSpPr>
          <p:cNvPr id="403" name="object 20"/>
          <p:cNvSpPr/>
          <p:nvPr/>
        </p:nvSpPr>
        <p:spPr>
          <a:xfrm>
            <a:off x="7332582" y="2087486"/>
            <a:ext cx="1559054" cy="1403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090" y="23"/>
                </a:lnTo>
                <a:lnTo>
                  <a:pt x="9392" y="91"/>
                </a:lnTo>
                <a:lnTo>
                  <a:pt x="8708" y="202"/>
                </a:lnTo>
                <a:lnTo>
                  <a:pt x="8039" y="356"/>
                </a:lnTo>
                <a:lnTo>
                  <a:pt x="7386" y="551"/>
                </a:lnTo>
                <a:lnTo>
                  <a:pt x="6752" y="784"/>
                </a:lnTo>
                <a:lnTo>
                  <a:pt x="6137" y="1056"/>
                </a:lnTo>
                <a:lnTo>
                  <a:pt x="5542" y="1364"/>
                </a:lnTo>
                <a:lnTo>
                  <a:pt x="4970" y="1707"/>
                </a:lnTo>
                <a:lnTo>
                  <a:pt x="4422" y="2084"/>
                </a:lnTo>
                <a:lnTo>
                  <a:pt x="3898" y="2493"/>
                </a:lnTo>
                <a:lnTo>
                  <a:pt x="3401" y="2932"/>
                </a:lnTo>
                <a:lnTo>
                  <a:pt x="2932" y="3401"/>
                </a:lnTo>
                <a:lnTo>
                  <a:pt x="2493" y="3898"/>
                </a:lnTo>
                <a:lnTo>
                  <a:pt x="2084" y="4422"/>
                </a:lnTo>
                <a:lnTo>
                  <a:pt x="1707" y="4970"/>
                </a:lnTo>
                <a:lnTo>
                  <a:pt x="1364" y="5542"/>
                </a:lnTo>
                <a:lnTo>
                  <a:pt x="1056" y="6137"/>
                </a:lnTo>
                <a:lnTo>
                  <a:pt x="784" y="6752"/>
                </a:lnTo>
                <a:lnTo>
                  <a:pt x="551" y="7386"/>
                </a:lnTo>
                <a:lnTo>
                  <a:pt x="356" y="8039"/>
                </a:lnTo>
                <a:lnTo>
                  <a:pt x="202" y="8708"/>
                </a:lnTo>
                <a:lnTo>
                  <a:pt x="91" y="9392"/>
                </a:lnTo>
                <a:lnTo>
                  <a:pt x="23" y="10090"/>
                </a:lnTo>
                <a:lnTo>
                  <a:pt x="0" y="10800"/>
                </a:lnTo>
                <a:lnTo>
                  <a:pt x="23" y="11510"/>
                </a:lnTo>
                <a:lnTo>
                  <a:pt x="91" y="12208"/>
                </a:lnTo>
                <a:lnTo>
                  <a:pt x="202" y="12892"/>
                </a:lnTo>
                <a:lnTo>
                  <a:pt x="356" y="13561"/>
                </a:lnTo>
                <a:lnTo>
                  <a:pt x="551" y="14214"/>
                </a:lnTo>
                <a:lnTo>
                  <a:pt x="784" y="14848"/>
                </a:lnTo>
                <a:lnTo>
                  <a:pt x="1056" y="15463"/>
                </a:lnTo>
                <a:lnTo>
                  <a:pt x="1364" y="16058"/>
                </a:lnTo>
                <a:lnTo>
                  <a:pt x="1707" y="16630"/>
                </a:lnTo>
                <a:lnTo>
                  <a:pt x="2084" y="17178"/>
                </a:lnTo>
                <a:lnTo>
                  <a:pt x="2493" y="17702"/>
                </a:lnTo>
                <a:lnTo>
                  <a:pt x="2932" y="18199"/>
                </a:lnTo>
                <a:lnTo>
                  <a:pt x="3401" y="18668"/>
                </a:lnTo>
                <a:lnTo>
                  <a:pt x="3898" y="19107"/>
                </a:lnTo>
                <a:lnTo>
                  <a:pt x="4422" y="19516"/>
                </a:lnTo>
                <a:lnTo>
                  <a:pt x="4970" y="19893"/>
                </a:lnTo>
                <a:lnTo>
                  <a:pt x="5542" y="20236"/>
                </a:lnTo>
                <a:lnTo>
                  <a:pt x="6137" y="20544"/>
                </a:lnTo>
                <a:lnTo>
                  <a:pt x="6752" y="20816"/>
                </a:lnTo>
                <a:lnTo>
                  <a:pt x="7386" y="21049"/>
                </a:lnTo>
                <a:lnTo>
                  <a:pt x="8039" y="21244"/>
                </a:lnTo>
                <a:lnTo>
                  <a:pt x="8708" y="21398"/>
                </a:lnTo>
                <a:lnTo>
                  <a:pt x="9392" y="21509"/>
                </a:lnTo>
                <a:lnTo>
                  <a:pt x="10090" y="21577"/>
                </a:lnTo>
                <a:lnTo>
                  <a:pt x="10800" y="21600"/>
                </a:lnTo>
                <a:lnTo>
                  <a:pt x="11510" y="21577"/>
                </a:lnTo>
                <a:lnTo>
                  <a:pt x="12208" y="21509"/>
                </a:lnTo>
                <a:lnTo>
                  <a:pt x="12892" y="21398"/>
                </a:lnTo>
                <a:lnTo>
                  <a:pt x="13561" y="21244"/>
                </a:lnTo>
                <a:lnTo>
                  <a:pt x="14214" y="21049"/>
                </a:lnTo>
                <a:lnTo>
                  <a:pt x="14848" y="20816"/>
                </a:lnTo>
                <a:lnTo>
                  <a:pt x="15463" y="20544"/>
                </a:lnTo>
                <a:lnTo>
                  <a:pt x="16058" y="20236"/>
                </a:lnTo>
                <a:lnTo>
                  <a:pt x="16630" y="19893"/>
                </a:lnTo>
                <a:lnTo>
                  <a:pt x="17178" y="19516"/>
                </a:lnTo>
                <a:lnTo>
                  <a:pt x="17702" y="19107"/>
                </a:lnTo>
                <a:lnTo>
                  <a:pt x="18199" y="18668"/>
                </a:lnTo>
                <a:lnTo>
                  <a:pt x="18668" y="18199"/>
                </a:lnTo>
                <a:lnTo>
                  <a:pt x="19107" y="17702"/>
                </a:lnTo>
                <a:lnTo>
                  <a:pt x="19516" y="17178"/>
                </a:lnTo>
                <a:lnTo>
                  <a:pt x="19893" y="16630"/>
                </a:lnTo>
                <a:lnTo>
                  <a:pt x="20236" y="16058"/>
                </a:lnTo>
                <a:lnTo>
                  <a:pt x="20544" y="15463"/>
                </a:lnTo>
                <a:lnTo>
                  <a:pt x="20816" y="14848"/>
                </a:lnTo>
                <a:lnTo>
                  <a:pt x="21049" y="14214"/>
                </a:lnTo>
                <a:lnTo>
                  <a:pt x="21244" y="13561"/>
                </a:lnTo>
                <a:lnTo>
                  <a:pt x="21398" y="12892"/>
                </a:lnTo>
                <a:lnTo>
                  <a:pt x="21509" y="12208"/>
                </a:lnTo>
                <a:lnTo>
                  <a:pt x="21577" y="11510"/>
                </a:lnTo>
                <a:lnTo>
                  <a:pt x="21600" y="10800"/>
                </a:lnTo>
                <a:lnTo>
                  <a:pt x="21577" y="10090"/>
                </a:lnTo>
                <a:lnTo>
                  <a:pt x="21509" y="9392"/>
                </a:lnTo>
                <a:lnTo>
                  <a:pt x="21398" y="8708"/>
                </a:lnTo>
                <a:lnTo>
                  <a:pt x="21244" y="8039"/>
                </a:lnTo>
                <a:lnTo>
                  <a:pt x="21049" y="7386"/>
                </a:lnTo>
                <a:lnTo>
                  <a:pt x="20816" y="6752"/>
                </a:lnTo>
                <a:lnTo>
                  <a:pt x="20544" y="6137"/>
                </a:lnTo>
                <a:lnTo>
                  <a:pt x="20236" y="5542"/>
                </a:lnTo>
                <a:lnTo>
                  <a:pt x="19893" y="4970"/>
                </a:lnTo>
                <a:lnTo>
                  <a:pt x="19516" y="4422"/>
                </a:lnTo>
                <a:lnTo>
                  <a:pt x="19107" y="3898"/>
                </a:lnTo>
                <a:lnTo>
                  <a:pt x="18668" y="3401"/>
                </a:lnTo>
                <a:lnTo>
                  <a:pt x="18199" y="2932"/>
                </a:lnTo>
                <a:lnTo>
                  <a:pt x="17702" y="2493"/>
                </a:lnTo>
                <a:lnTo>
                  <a:pt x="17178" y="2084"/>
                </a:lnTo>
                <a:lnTo>
                  <a:pt x="16630" y="1707"/>
                </a:lnTo>
                <a:lnTo>
                  <a:pt x="16058" y="1364"/>
                </a:lnTo>
                <a:lnTo>
                  <a:pt x="15463" y="1056"/>
                </a:lnTo>
                <a:lnTo>
                  <a:pt x="14848" y="784"/>
                </a:lnTo>
                <a:lnTo>
                  <a:pt x="14214" y="551"/>
                </a:lnTo>
                <a:lnTo>
                  <a:pt x="13561" y="356"/>
                </a:lnTo>
                <a:lnTo>
                  <a:pt x="12892" y="202"/>
                </a:lnTo>
                <a:lnTo>
                  <a:pt x="12208" y="91"/>
                </a:lnTo>
                <a:lnTo>
                  <a:pt x="11510" y="23"/>
                </a:lnTo>
                <a:lnTo>
                  <a:pt x="10800" y="0"/>
                </a:lnTo>
                <a:close/>
              </a:path>
            </a:pathLst>
          </a:custGeom>
          <a:solidFill>
            <a:srgbClr val="FAC056"/>
          </a:solidFill>
          <a:ln w="12700">
            <a:miter lim="400000"/>
          </a:ln>
        </p:spPr>
        <p:txBody>
          <a:bodyPr lIns="45719" rIns="45719"/>
          <a:lstStyle/>
          <a:p>
            <a:endParaRPr/>
          </a:p>
        </p:txBody>
      </p:sp>
      <p:sp>
        <p:nvSpPr>
          <p:cNvPr id="404" name="object 21"/>
          <p:cNvSpPr/>
          <p:nvPr/>
        </p:nvSpPr>
        <p:spPr>
          <a:xfrm>
            <a:off x="7359999" y="2064392"/>
            <a:ext cx="1559054" cy="140360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3" y="10090"/>
                </a:lnTo>
                <a:lnTo>
                  <a:pt x="91" y="9392"/>
                </a:lnTo>
                <a:lnTo>
                  <a:pt x="202" y="8708"/>
                </a:lnTo>
                <a:lnTo>
                  <a:pt x="356" y="8039"/>
                </a:lnTo>
                <a:lnTo>
                  <a:pt x="551" y="7386"/>
                </a:lnTo>
                <a:lnTo>
                  <a:pt x="784" y="6752"/>
                </a:lnTo>
                <a:lnTo>
                  <a:pt x="1056" y="6137"/>
                </a:lnTo>
                <a:lnTo>
                  <a:pt x="1364" y="5542"/>
                </a:lnTo>
                <a:lnTo>
                  <a:pt x="1707" y="4970"/>
                </a:lnTo>
                <a:lnTo>
                  <a:pt x="2084" y="4422"/>
                </a:lnTo>
                <a:lnTo>
                  <a:pt x="2493" y="3898"/>
                </a:lnTo>
                <a:lnTo>
                  <a:pt x="2932" y="3401"/>
                </a:lnTo>
                <a:lnTo>
                  <a:pt x="3401" y="2932"/>
                </a:lnTo>
                <a:lnTo>
                  <a:pt x="3898" y="2493"/>
                </a:lnTo>
                <a:lnTo>
                  <a:pt x="4422" y="2084"/>
                </a:lnTo>
                <a:lnTo>
                  <a:pt x="4970" y="1707"/>
                </a:lnTo>
                <a:lnTo>
                  <a:pt x="5542" y="1364"/>
                </a:lnTo>
                <a:lnTo>
                  <a:pt x="6137" y="1056"/>
                </a:lnTo>
                <a:lnTo>
                  <a:pt x="6752" y="784"/>
                </a:lnTo>
                <a:lnTo>
                  <a:pt x="7386" y="551"/>
                </a:lnTo>
                <a:lnTo>
                  <a:pt x="8039" y="356"/>
                </a:lnTo>
                <a:lnTo>
                  <a:pt x="8708" y="202"/>
                </a:lnTo>
                <a:lnTo>
                  <a:pt x="9392" y="91"/>
                </a:lnTo>
                <a:lnTo>
                  <a:pt x="10090" y="23"/>
                </a:lnTo>
                <a:lnTo>
                  <a:pt x="10800" y="0"/>
                </a:lnTo>
                <a:lnTo>
                  <a:pt x="11510" y="23"/>
                </a:lnTo>
                <a:lnTo>
                  <a:pt x="12208" y="91"/>
                </a:lnTo>
                <a:lnTo>
                  <a:pt x="12892" y="202"/>
                </a:lnTo>
                <a:lnTo>
                  <a:pt x="13561" y="356"/>
                </a:lnTo>
                <a:lnTo>
                  <a:pt x="14214" y="551"/>
                </a:lnTo>
                <a:lnTo>
                  <a:pt x="14848" y="784"/>
                </a:lnTo>
                <a:lnTo>
                  <a:pt x="15463" y="1056"/>
                </a:lnTo>
                <a:lnTo>
                  <a:pt x="16058" y="1364"/>
                </a:lnTo>
                <a:lnTo>
                  <a:pt x="16630" y="1707"/>
                </a:lnTo>
                <a:lnTo>
                  <a:pt x="17178" y="2084"/>
                </a:lnTo>
                <a:lnTo>
                  <a:pt x="17702" y="2493"/>
                </a:lnTo>
                <a:lnTo>
                  <a:pt x="18199" y="2932"/>
                </a:lnTo>
                <a:lnTo>
                  <a:pt x="18668" y="3401"/>
                </a:lnTo>
                <a:lnTo>
                  <a:pt x="19107" y="3898"/>
                </a:lnTo>
                <a:lnTo>
                  <a:pt x="19516" y="4422"/>
                </a:lnTo>
                <a:lnTo>
                  <a:pt x="19893" y="4970"/>
                </a:lnTo>
                <a:lnTo>
                  <a:pt x="20236" y="5542"/>
                </a:lnTo>
                <a:lnTo>
                  <a:pt x="20544" y="6137"/>
                </a:lnTo>
                <a:lnTo>
                  <a:pt x="20816" y="6752"/>
                </a:lnTo>
                <a:lnTo>
                  <a:pt x="21049" y="7386"/>
                </a:lnTo>
                <a:lnTo>
                  <a:pt x="21244" y="8039"/>
                </a:lnTo>
                <a:lnTo>
                  <a:pt x="21398" y="8708"/>
                </a:lnTo>
                <a:lnTo>
                  <a:pt x="21509" y="9392"/>
                </a:lnTo>
                <a:lnTo>
                  <a:pt x="21577" y="10090"/>
                </a:lnTo>
                <a:lnTo>
                  <a:pt x="21600" y="10800"/>
                </a:lnTo>
                <a:lnTo>
                  <a:pt x="21577" y="11510"/>
                </a:lnTo>
                <a:lnTo>
                  <a:pt x="21509" y="12208"/>
                </a:lnTo>
                <a:lnTo>
                  <a:pt x="21398" y="12892"/>
                </a:lnTo>
                <a:lnTo>
                  <a:pt x="21244" y="13561"/>
                </a:lnTo>
                <a:lnTo>
                  <a:pt x="21049" y="14214"/>
                </a:lnTo>
                <a:lnTo>
                  <a:pt x="20816" y="14848"/>
                </a:lnTo>
                <a:lnTo>
                  <a:pt x="20544" y="15463"/>
                </a:lnTo>
                <a:lnTo>
                  <a:pt x="20236" y="16058"/>
                </a:lnTo>
                <a:lnTo>
                  <a:pt x="19893" y="16630"/>
                </a:lnTo>
                <a:lnTo>
                  <a:pt x="19516" y="17178"/>
                </a:lnTo>
                <a:lnTo>
                  <a:pt x="19107" y="17702"/>
                </a:lnTo>
                <a:lnTo>
                  <a:pt x="18668" y="18199"/>
                </a:lnTo>
                <a:lnTo>
                  <a:pt x="18199" y="18668"/>
                </a:lnTo>
                <a:lnTo>
                  <a:pt x="17702" y="19107"/>
                </a:lnTo>
                <a:lnTo>
                  <a:pt x="17178" y="19516"/>
                </a:lnTo>
                <a:lnTo>
                  <a:pt x="16630" y="19893"/>
                </a:lnTo>
                <a:lnTo>
                  <a:pt x="16058" y="20236"/>
                </a:lnTo>
                <a:lnTo>
                  <a:pt x="15463" y="20544"/>
                </a:lnTo>
                <a:lnTo>
                  <a:pt x="14848" y="20816"/>
                </a:lnTo>
                <a:lnTo>
                  <a:pt x="14214" y="21049"/>
                </a:lnTo>
                <a:lnTo>
                  <a:pt x="13561" y="21244"/>
                </a:lnTo>
                <a:lnTo>
                  <a:pt x="12892" y="21398"/>
                </a:lnTo>
                <a:lnTo>
                  <a:pt x="12208" y="21509"/>
                </a:lnTo>
                <a:lnTo>
                  <a:pt x="11510" y="21577"/>
                </a:lnTo>
                <a:lnTo>
                  <a:pt x="10800" y="21600"/>
                </a:lnTo>
                <a:lnTo>
                  <a:pt x="10090" y="21577"/>
                </a:lnTo>
                <a:lnTo>
                  <a:pt x="9392" y="21509"/>
                </a:lnTo>
                <a:lnTo>
                  <a:pt x="8708" y="21398"/>
                </a:lnTo>
                <a:lnTo>
                  <a:pt x="8039" y="21244"/>
                </a:lnTo>
                <a:lnTo>
                  <a:pt x="7386" y="21049"/>
                </a:lnTo>
                <a:lnTo>
                  <a:pt x="6752" y="20816"/>
                </a:lnTo>
                <a:lnTo>
                  <a:pt x="6137" y="20544"/>
                </a:lnTo>
                <a:lnTo>
                  <a:pt x="5542" y="20236"/>
                </a:lnTo>
                <a:lnTo>
                  <a:pt x="4970" y="19893"/>
                </a:lnTo>
                <a:lnTo>
                  <a:pt x="4422" y="19516"/>
                </a:lnTo>
                <a:lnTo>
                  <a:pt x="3898" y="19107"/>
                </a:lnTo>
                <a:lnTo>
                  <a:pt x="3401" y="18668"/>
                </a:lnTo>
                <a:lnTo>
                  <a:pt x="2932" y="18199"/>
                </a:lnTo>
                <a:lnTo>
                  <a:pt x="2493" y="17702"/>
                </a:lnTo>
                <a:lnTo>
                  <a:pt x="2084" y="17178"/>
                </a:lnTo>
                <a:lnTo>
                  <a:pt x="1707" y="16630"/>
                </a:lnTo>
                <a:lnTo>
                  <a:pt x="1364" y="16058"/>
                </a:lnTo>
                <a:lnTo>
                  <a:pt x="1056" y="15463"/>
                </a:lnTo>
                <a:lnTo>
                  <a:pt x="784" y="14848"/>
                </a:lnTo>
                <a:lnTo>
                  <a:pt x="551" y="14214"/>
                </a:lnTo>
                <a:lnTo>
                  <a:pt x="356" y="13561"/>
                </a:lnTo>
                <a:lnTo>
                  <a:pt x="202" y="12892"/>
                </a:lnTo>
                <a:lnTo>
                  <a:pt x="91" y="12208"/>
                </a:lnTo>
                <a:lnTo>
                  <a:pt x="23" y="11510"/>
                </a:lnTo>
                <a:lnTo>
                  <a:pt x="0" y="10800"/>
                </a:lnTo>
                <a:close/>
              </a:path>
            </a:pathLst>
          </a:custGeom>
          <a:ln w="28956">
            <a:solidFill>
              <a:srgbClr val="FFC000"/>
            </a:solidFill>
          </a:ln>
        </p:spPr>
        <p:txBody>
          <a:bodyPr lIns="45719" rIns="45719"/>
          <a:lstStyle/>
          <a:p>
            <a:endParaRPr/>
          </a:p>
        </p:txBody>
      </p:sp>
      <p:sp>
        <p:nvSpPr>
          <p:cNvPr id="405" name="object 22"/>
          <p:cNvSpPr txBox="1"/>
          <p:nvPr/>
        </p:nvSpPr>
        <p:spPr>
          <a:xfrm>
            <a:off x="7619619" y="2420691"/>
            <a:ext cx="1228726" cy="5758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238125">
              <a:spcBef>
                <a:spcPts val="100"/>
              </a:spcBef>
              <a:defRPr sz="2000" b="1">
                <a:solidFill>
                  <a:srgbClr val="292934"/>
                </a:solidFill>
                <a:latin typeface="Arial"/>
                <a:ea typeface="Arial"/>
                <a:cs typeface="Arial"/>
                <a:sym typeface="Arial"/>
              </a:defRPr>
            </a:pPr>
            <a:r>
              <a:rPr dirty="0"/>
              <a:t>Judge  educa</a:t>
            </a:r>
            <a:r>
              <a:rPr spc="4" dirty="0"/>
              <a:t>t</a:t>
            </a:r>
            <a:r>
              <a:rPr dirty="0"/>
              <a:t>ion</a:t>
            </a:r>
          </a:p>
        </p:txBody>
      </p:sp>
      <p:sp>
        <p:nvSpPr>
          <p:cNvPr id="406" name="object 23"/>
          <p:cNvSpPr/>
          <p:nvPr/>
        </p:nvSpPr>
        <p:spPr>
          <a:xfrm>
            <a:off x="6663371" y="469469"/>
            <a:ext cx="1559054" cy="1403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090" y="23"/>
                </a:lnTo>
                <a:lnTo>
                  <a:pt x="9392" y="91"/>
                </a:lnTo>
                <a:lnTo>
                  <a:pt x="8708" y="202"/>
                </a:lnTo>
                <a:lnTo>
                  <a:pt x="8039" y="356"/>
                </a:lnTo>
                <a:lnTo>
                  <a:pt x="7386" y="551"/>
                </a:lnTo>
                <a:lnTo>
                  <a:pt x="6752" y="784"/>
                </a:lnTo>
                <a:lnTo>
                  <a:pt x="6137" y="1056"/>
                </a:lnTo>
                <a:lnTo>
                  <a:pt x="5542" y="1364"/>
                </a:lnTo>
                <a:lnTo>
                  <a:pt x="4970" y="1707"/>
                </a:lnTo>
                <a:lnTo>
                  <a:pt x="4422" y="2084"/>
                </a:lnTo>
                <a:lnTo>
                  <a:pt x="3898" y="2493"/>
                </a:lnTo>
                <a:lnTo>
                  <a:pt x="3401" y="2932"/>
                </a:lnTo>
                <a:lnTo>
                  <a:pt x="2932" y="3401"/>
                </a:lnTo>
                <a:lnTo>
                  <a:pt x="2493" y="3898"/>
                </a:lnTo>
                <a:lnTo>
                  <a:pt x="2084" y="4422"/>
                </a:lnTo>
                <a:lnTo>
                  <a:pt x="1707" y="4970"/>
                </a:lnTo>
                <a:lnTo>
                  <a:pt x="1364" y="5542"/>
                </a:lnTo>
                <a:lnTo>
                  <a:pt x="1056" y="6137"/>
                </a:lnTo>
                <a:lnTo>
                  <a:pt x="784" y="6752"/>
                </a:lnTo>
                <a:lnTo>
                  <a:pt x="551" y="7386"/>
                </a:lnTo>
                <a:lnTo>
                  <a:pt x="356" y="8039"/>
                </a:lnTo>
                <a:lnTo>
                  <a:pt x="202" y="8708"/>
                </a:lnTo>
                <a:lnTo>
                  <a:pt x="91" y="9392"/>
                </a:lnTo>
                <a:lnTo>
                  <a:pt x="23" y="10090"/>
                </a:lnTo>
                <a:lnTo>
                  <a:pt x="0" y="10800"/>
                </a:lnTo>
                <a:lnTo>
                  <a:pt x="23" y="11510"/>
                </a:lnTo>
                <a:lnTo>
                  <a:pt x="91" y="12208"/>
                </a:lnTo>
                <a:lnTo>
                  <a:pt x="202" y="12892"/>
                </a:lnTo>
                <a:lnTo>
                  <a:pt x="356" y="13561"/>
                </a:lnTo>
                <a:lnTo>
                  <a:pt x="551" y="14214"/>
                </a:lnTo>
                <a:lnTo>
                  <a:pt x="784" y="14848"/>
                </a:lnTo>
                <a:lnTo>
                  <a:pt x="1056" y="15463"/>
                </a:lnTo>
                <a:lnTo>
                  <a:pt x="1364" y="16058"/>
                </a:lnTo>
                <a:lnTo>
                  <a:pt x="1707" y="16630"/>
                </a:lnTo>
                <a:lnTo>
                  <a:pt x="2084" y="17178"/>
                </a:lnTo>
                <a:lnTo>
                  <a:pt x="2493" y="17702"/>
                </a:lnTo>
                <a:lnTo>
                  <a:pt x="2932" y="18199"/>
                </a:lnTo>
                <a:lnTo>
                  <a:pt x="3401" y="18668"/>
                </a:lnTo>
                <a:lnTo>
                  <a:pt x="3898" y="19107"/>
                </a:lnTo>
                <a:lnTo>
                  <a:pt x="4422" y="19516"/>
                </a:lnTo>
                <a:lnTo>
                  <a:pt x="4970" y="19893"/>
                </a:lnTo>
                <a:lnTo>
                  <a:pt x="5542" y="20236"/>
                </a:lnTo>
                <a:lnTo>
                  <a:pt x="6137" y="20544"/>
                </a:lnTo>
                <a:lnTo>
                  <a:pt x="6752" y="20816"/>
                </a:lnTo>
                <a:lnTo>
                  <a:pt x="7386" y="21049"/>
                </a:lnTo>
                <a:lnTo>
                  <a:pt x="8039" y="21244"/>
                </a:lnTo>
                <a:lnTo>
                  <a:pt x="8708" y="21398"/>
                </a:lnTo>
                <a:lnTo>
                  <a:pt x="9392" y="21509"/>
                </a:lnTo>
                <a:lnTo>
                  <a:pt x="10090" y="21577"/>
                </a:lnTo>
                <a:lnTo>
                  <a:pt x="10800" y="21600"/>
                </a:lnTo>
                <a:lnTo>
                  <a:pt x="11510" y="21577"/>
                </a:lnTo>
                <a:lnTo>
                  <a:pt x="12208" y="21509"/>
                </a:lnTo>
                <a:lnTo>
                  <a:pt x="12892" y="21398"/>
                </a:lnTo>
                <a:lnTo>
                  <a:pt x="13561" y="21244"/>
                </a:lnTo>
                <a:lnTo>
                  <a:pt x="14214" y="21049"/>
                </a:lnTo>
                <a:lnTo>
                  <a:pt x="14848" y="20816"/>
                </a:lnTo>
                <a:lnTo>
                  <a:pt x="15463" y="20544"/>
                </a:lnTo>
                <a:lnTo>
                  <a:pt x="16058" y="20236"/>
                </a:lnTo>
                <a:lnTo>
                  <a:pt x="16630" y="19893"/>
                </a:lnTo>
                <a:lnTo>
                  <a:pt x="17178" y="19516"/>
                </a:lnTo>
                <a:lnTo>
                  <a:pt x="17702" y="19107"/>
                </a:lnTo>
                <a:lnTo>
                  <a:pt x="18199" y="18668"/>
                </a:lnTo>
                <a:lnTo>
                  <a:pt x="18668" y="18199"/>
                </a:lnTo>
                <a:lnTo>
                  <a:pt x="19107" y="17702"/>
                </a:lnTo>
                <a:lnTo>
                  <a:pt x="19516" y="17178"/>
                </a:lnTo>
                <a:lnTo>
                  <a:pt x="19893" y="16630"/>
                </a:lnTo>
                <a:lnTo>
                  <a:pt x="20236" y="16058"/>
                </a:lnTo>
                <a:lnTo>
                  <a:pt x="20544" y="15463"/>
                </a:lnTo>
                <a:lnTo>
                  <a:pt x="20816" y="14848"/>
                </a:lnTo>
                <a:lnTo>
                  <a:pt x="21049" y="14214"/>
                </a:lnTo>
                <a:lnTo>
                  <a:pt x="21244" y="13561"/>
                </a:lnTo>
                <a:lnTo>
                  <a:pt x="21398" y="12892"/>
                </a:lnTo>
                <a:lnTo>
                  <a:pt x="21509" y="12208"/>
                </a:lnTo>
                <a:lnTo>
                  <a:pt x="21577" y="11510"/>
                </a:lnTo>
                <a:lnTo>
                  <a:pt x="21600" y="10800"/>
                </a:lnTo>
                <a:lnTo>
                  <a:pt x="21577" y="10090"/>
                </a:lnTo>
                <a:lnTo>
                  <a:pt x="21509" y="9392"/>
                </a:lnTo>
                <a:lnTo>
                  <a:pt x="21398" y="8708"/>
                </a:lnTo>
                <a:lnTo>
                  <a:pt x="21244" y="8039"/>
                </a:lnTo>
                <a:lnTo>
                  <a:pt x="21049" y="7386"/>
                </a:lnTo>
                <a:lnTo>
                  <a:pt x="20816" y="6752"/>
                </a:lnTo>
                <a:lnTo>
                  <a:pt x="20544" y="6137"/>
                </a:lnTo>
                <a:lnTo>
                  <a:pt x="20236" y="5542"/>
                </a:lnTo>
                <a:lnTo>
                  <a:pt x="19893" y="4970"/>
                </a:lnTo>
                <a:lnTo>
                  <a:pt x="19516" y="4422"/>
                </a:lnTo>
                <a:lnTo>
                  <a:pt x="19107" y="3898"/>
                </a:lnTo>
                <a:lnTo>
                  <a:pt x="18668" y="3401"/>
                </a:lnTo>
                <a:lnTo>
                  <a:pt x="18199" y="2932"/>
                </a:lnTo>
                <a:lnTo>
                  <a:pt x="17702" y="2493"/>
                </a:lnTo>
                <a:lnTo>
                  <a:pt x="17178" y="2084"/>
                </a:lnTo>
                <a:lnTo>
                  <a:pt x="16630" y="1707"/>
                </a:lnTo>
                <a:lnTo>
                  <a:pt x="16058" y="1364"/>
                </a:lnTo>
                <a:lnTo>
                  <a:pt x="15463" y="1056"/>
                </a:lnTo>
                <a:lnTo>
                  <a:pt x="14848" y="784"/>
                </a:lnTo>
                <a:lnTo>
                  <a:pt x="14214" y="551"/>
                </a:lnTo>
                <a:lnTo>
                  <a:pt x="13561" y="356"/>
                </a:lnTo>
                <a:lnTo>
                  <a:pt x="12892" y="202"/>
                </a:lnTo>
                <a:lnTo>
                  <a:pt x="12208" y="91"/>
                </a:lnTo>
                <a:lnTo>
                  <a:pt x="11510" y="23"/>
                </a:lnTo>
                <a:lnTo>
                  <a:pt x="10800" y="0"/>
                </a:lnTo>
                <a:close/>
              </a:path>
            </a:pathLst>
          </a:custGeom>
          <a:solidFill>
            <a:srgbClr val="ADFC99"/>
          </a:solidFill>
          <a:ln w="12700">
            <a:miter lim="400000"/>
          </a:ln>
        </p:spPr>
        <p:txBody>
          <a:bodyPr lIns="45719" rIns="45719"/>
          <a:lstStyle/>
          <a:p>
            <a:endParaRPr/>
          </a:p>
        </p:txBody>
      </p:sp>
      <p:sp>
        <p:nvSpPr>
          <p:cNvPr id="407" name="object 24"/>
          <p:cNvSpPr/>
          <p:nvPr/>
        </p:nvSpPr>
        <p:spPr>
          <a:xfrm>
            <a:off x="6630222" y="469469"/>
            <a:ext cx="1559054" cy="140360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3" y="10090"/>
                </a:lnTo>
                <a:lnTo>
                  <a:pt x="91" y="9392"/>
                </a:lnTo>
                <a:lnTo>
                  <a:pt x="202" y="8708"/>
                </a:lnTo>
                <a:lnTo>
                  <a:pt x="356" y="8039"/>
                </a:lnTo>
                <a:lnTo>
                  <a:pt x="551" y="7386"/>
                </a:lnTo>
                <a:lnTo>
                  <a:pt x="784" y="6752"/>
                </a:lnTo>
                <a:lnTo>
                  <a:pt x="1056" y="6137"/>
                </a:lnTo>
                <a:lnTo>
                  <a:pt x="1364" y="5542"/>
                </a:lnTo>
                <a:lnTo>
                  <a:pt x="1707" y="4970"/>
                </a:lnTo>
                <a:lnTo>
                  <a:pt x="2084" y="4422"/>
                </a:lnTo>
                <a:lnTo>
                  <a:pt x="2493" y="3898"/>
                </a:lnTo>
                <a:lnTo>
                  <a:pt x="2932" y="3401"/>
                </a:lnTo>
                <a:lnTo>
                  <a:pt x="3401" y="2932"/>
                </a:lnTo>
                <a:lnTo>
                  <a:pt x="3898" y="2493"/>
                </a:lnTo>
                <a:lnTo>
                  <a:pt x="4422" y="2084"/>
                </a:lnTo>
                <a:lnTo>
                  <a:pt x="4970" y="1707"/>
                </a:lnTo>
                <a:lnTo>
                  <a:pt x="5542" y="1364"/>
                </a:lnTo>
                <a:lnTo>
                  <a:pt x="6137" y="1056"/>
                </a:lnTo>
                <a:lnTo>
                  <a:pt x="6752" y="784"/>
                </a:lnTo>
                <a:lnTo>
                  <a:pt x="7386" y="551"/>
                </a:lnTo>
                <a:lnTo>
                  <a:pt x="8039" y="356"/>
                </a:lnTo>
                <a:lnTo>
                  <a:pt x="8708" y="202"/>
                </a:lnTo>
                <a:lnTo>
                  <a:pt x="9392" y="91"/>
                </a:lnTo>
                <a:lnTo>
                  <a:pt x="10090" y="23"/>
                </a:lnTo>
                <a:lnTo>
                  <a:pt x="10800" y="0"/>
                </a:lnTo>
                <a:lnTo>
                  <a:pt x="11510" y="23"/>
                </a:lnTo>
                <a:lnTo>
                  <a:pt x="12208" y="91"/>
                </a:lnTo>
                <a:lnTo>
                  <a:pt x="12892" y="202"/>
                </a:lnTo>
                <a:lnTo>
                  <a:pt x="13561" y="356"/>
                </a:lnTo>
                <a:lnTo>
                  <a:pt x="14214" y="551"/>
                </a:lnTo>
                <a:lnTo>
                  <a:pt x="14848" y="784"/>
                </a:lnTo>
                <a:lnTo>
                  <a:pt x="15463" y="1056"/>
                </a:lnTo>
                <a:lnTo>
                  <a:pt x="16058" y="1364"/>
                </a:lnTo>
                <a:lnTo>
                  <a:pt x="16630" y="1707"/>
                </a:lnTo>
                <a:lnTo>
                  <a:pt x="17178" y="2084"/>
                </a:lnTo>
                <a:lnTo>
                  <a:pt x="17702" y="2493"/>
                </a:lnTo>
                <a:lnTo>
                  <a:pt x="18199" y="2932"/>
                </a:lnTo>
                <a:lnTo>
                  <a:pt x="18668" y="3401"/>
                </a:lnTo>
                <a:lnTo>
                  <a:pt x="19107" y="3898"/>
                </a:lnTo>
                <a:lnTo>
                  <a:pt x="19516" y="4422"/>
                </a:lnTo>
                <a:lnTo>
                  <a:pt x="19893" y="4970"/>
                </a:lnTo>
                <a:lnTo>
                  <a:pt x="20236" y="5542"/>
                </a:lnTo>
                <a:lnTo>
                  <a:pt x="20544" y="6137"/>
                </a:lnTo>
                <a:lnTo>
                  <a:pt x="20816" y="6752"/>
                </a:lnTo>
                <a:lnTo>
                  <a:pt x="21049" y="7386"/>
                </a:lnTo>
                <a:lnTo>
                  <a:pt x="21244" y="8039"/>
                </a:lnTo>
                <a:lnTo>
                  <a:pt x="21398" y="8708"/>
                </a:lnTo>
                <a:lnTo>
                  <a:pt x="21509" y="9392"/>
                </a:lnTo>
                <a:lnTo>
                  <a:pt x="21577" y="10090"/>
                </a:lnTo>
                <a:lnTo>
                  <a:pt x="21600" y="10800"/>
                </a:lnTo>
                <a:lnTo>
                  <a:pt x="21577" y="11510"/>
                </a:lnTo>
                <a:lnTo>
                  <a:pt x="21509" y="12208"/>
                </a:lnTo>
                <a:lnTo>
                  <a:pt x="21398" y="12892"/>
                </a:lnTo>
                <a:lnTo>
                  <a:pt x="21244" y="13561"/>
                </a:lnTo>
                <a:lnTo>
                  <a:pt x="21049" y="14214"/>
                </a:lnTo>
                <a:lnTo>
                  <a:pt x="20816" y="14848"/>
                </a:lnTo>
                <a:lnTo>
                  <a:pt x="20544" y="15463"/>
                </a:lnTo>
                <a:lnTo>
                  <a:pt x="20236" y="16058"/>
                </a:lnTo>
                <a:lnTo>
                  <a:pt x="19893" y="16630"/>
                </a:lnTo>
                <a:lnTo>
                  <a:pt x="19516" y="17178"/>
                </a:lnTo>
                <a:lnTo>
                  <a:pt x="19107" y="17702"/>
                </a:lnTo>
                <a:lnTo>
                  <a:pt x="18668" y="18199"/>
                </a:lnTo>
                <a:lnTo>
                  <a:pt x="18199" y="18668"/>
                </a:lnTo>
                <a:lnTo>
                  <a:pt x="17702" y="19107"/>
                </a:lnTo>
                <a:lnTo>
                  <a:pt x="17178" y="19516"/>
                </a:lnTo>
                <a:lnTo>
                  <a:pt x="16630" y="19893"/>
                </a:lnTo>
                <a:lnTo>
                  <a:pt x="16058" y="20236"/>
                </a:lnTo>
                <a:lnTo>
                  <a:pt x="15463" y="20544"/>
                </a:lnTo>
                <a:lnTo>
                  <a:pt x="14848" y="20816"/>
                </a:lnTo>
                <a:lnTo>
                  <a:pt x="14214" y="21049"/>
                </a:lnTo>
                <a:lnTo>
                  <a:pt x="13561" y="21244"/>
                </a:lnTo>
                <a:lnTo>
                  <a:pt x="12892" y="21398"/>
                </a:lnTo>
                <a:lnTo>
                  <a:pt x="12208" y="21509"/>
                </a:lnTo>
                <a:lnTo>
                  <a:pt x="11510" y="21577"/>
                </a:lnTo>
                <a:lnTo>
                  <a:pt x="10800" y="21600"/>
                </a:lnTo>
                <a:lnTo>
                  <a:pt x="10090" y="21577"/>
                </a:lnTo>
                <a:lnTo>
                  <a:pt x="9392" y="21509"/>
                </a:lnTo>
                <a:lnTo>
                  <a:pt x="8708" y="21398"/>
                </a:lnTo>
                <a:lnTo>
                  <a:pt x="8039" y="21244"/>
                </a:lnTo>
                <a:lnTo>
                  <a:pt x="7386" y="21049"/>
                </a:lnTo>
                <a:lnTo>
                  <a:pt x="6752" y="20816"/>
                </a:lnTo>
                <a:lnTo>
                  <a:pt x="6137" y="20544"/>
                </a:lnTo>
                <a:lnTo>
                  <a:pt x="5542" y="20236"/>
                </a:lnTo>
                <a:lnTo>
                  <a:pt x="4970" y="19893"/>
                </a:lnTo>
                <a:lnTo>
                  <a:pt x="4422" y="19516"/>
                </a:lnTo>
                <a:lnTo>
                  <a:pt x="3898" y="19107"/>
                </a:lnTo>
                <a:lnTo>
                  <a:pt x="3401" y="18668"/>
                </a:lnTo>
                <a:lnTo>
                  <a:pt x="2932" y="18199"/>
                </a:lnTo>
                <a:lnTo>
                  <a:pt x="2493" y="17702"/>
                </a:lnTo>
                <a:lnTo>
                  <a:pt x="2084" y="17178"/>
                </a:lnTo>
                <a:lnTo>
                  <a:pt x="1707" y="16630"/>
                </a:lnTo>
                <a:lnTo>
                  <a:pt x="1364" y="16058"/>
                </a:lnTo>
                <a:lnTo>
                  <a:pt x="1056" y="15463"/>
                </a:lnTo>
                <a:lnTo>
                  <a:pt x="784" y="14848"/>
                </a:lnTo>
                <a:lnTo>
                  <a:pt x="551" y="14214"/>
                </a:lnTo>
                <a:lnTo>
                  <a:pt x="356" y="13561"/>
                </a:lnTo>
                <a:lnTo>
                  <a:pt x="202" y="12892"/>
                </a:lnTo>
                <a:lnTo>
                  <a:pt x="91" y="12208"/>
                </a:lnTo>
                <a:lnTo>
                  <a:pt x="23" y="11510"/>
                </a:lnTo>
                <a:lnTo>
                  <a:pt x="0" y="10800"/>
                </a:lnTo>
                <a:close/>
              </a:path>
            </a:pathLst>
          </a:custGeom>
          <a:ln w="28955">
            <a:solidFill>
              <a:srgbClr val="00AF50"/>
            </a:solidFill>
          </a:ln>
        </p:spPr>
        <p:txBody>
          <a:bodyPr lIns="45719" rIns="45719"/>
          <a:lstStyle/>
          <a:p>
            <a:endParaRPr/>
          </a:p>
        </p:txBody>
      </p:sp>
      <p:sp>
        <p:nvSpPr>
          <p:cNvPr id="408" name="object 25"/>
          <p:cNvSpPr txBox="1"/>
          <p:nvPr/>
        </p:nvSpPr>
        <p:spPr>
          <a:xfrm>
            <a:off x="7061624" y="880362"/>
            <a:ext cx="861061" cy="5758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R="5080" indent="41275">
              <a:spcBef>
                <a:spcPts val="100"/>
              </a:spcBef>
              <a:defRPr sz="2000" b="1">
                <a:solidFill>
                  <a:srgbClr val="292934"/>
                </a:solidFill>
                <a:latin typeface="Arial"/>
                <a:ea typeface="Arial"/>
                <a:cs typeface="Arial"/>
                <a:sym typeface="Arial"/>
              </a:defRPr>
            </a:lvl1pPr>
          </a:lstStyle>
          <a:p>
            <a:r>
              <a:rPr dirty="0"/>
              <a:t>Health  testing</a:t>
            </a:r>
          </a:p>
        </p:txBody>
      </p:sp>
      <p:sp>
        <p:nvSpPr>
          <p:cNvPr id="409" name="object 26"/>
          <p:cNvSpPr/>
          <p:nvPr/>
        </p:nvSpPr>
        <p:spPr>
          <a:xfrm>
            <a:off x="5995415" y="5216650"/>
            <a:ext cx="1719073" cy="1563625"/>
          </a:xfrm>
          <a:prstGeom prst="rect">
            <a:avLst/>
          </a:prstGeom>
          <a:blipFill>
            <a:blip r:embed="rId3"/>
            <a:stretch>
              <a:fillRect/>
            </a:stretch>
          </a:blipFill>
          <a:ln w="12700">
            <a:miter lim="400000"/>
          </a:ln>
        </p:spPr>
        <p:txBody>
          <a:bodyPr lIns="45719" rIns="45719"/>
          <a:lstStyle/>
          <a:p>
            <a:endParaRPr/>
          </a:p>
        </p:txBody>
      </p:sp>
      <p:sp>
        <p:nvSpPr>
          <p:cNvPr id="410" name="object 27"/>
          <p:cNvSpPr/>
          <p:nvPr/>
        </p:nvSpPr>
        <p:spPr>
          <a:xfrm>
            <a:off x="1719072" y="5231889"/>
            <a:ext cx="1828801" cy="1562101"/>
          </a:xfrm>
          <a:prstGeom prst="rect">
            <a:avLst/>
          </a:prstGeom>
          <a:blipFill>
            <a:blip r:embed="rId4"/>
            <a:stretch>
              <a:fillRect/>
            </a:stretch>
          </a:blipFill>
          <a:ln w="12700">
            <a:miter lim="400000"/>
          </a:ln>
        </p:spPr>
        <p:txBody>
          <a:bodyPr lIns="45719" rIns="45719"/>
          <a:lstStyle/>
          <a:p>
            <a:endParaRPr/>
          </a:p>
        </p:txBody>
      </p:sp>
      <p:sp>
        <p:nvSpPr>
          <p:cNvPr id="411" name="object 28"/>
          <p:cNvSpPr/>
          <p:nvPr/>
        </p:nvSpPr>
        <p:spPr>
          <a:xfrm>
            <a:off x="8424926" y="2201416"/>
            <a:ext cx="193143" cy="68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56" y="960"/>
                </a:lnTo>
                <a:lnTo>
                  <a:pt x="8235" y="2007"/>
                </a:lnTo>
                <a:lnTo>
                  <a:pt x="11631" y="3130"/>
                </a:lnTo>
                <a:lnTo>
                  <a:pt x="14539" y="4320"/>
                </a:lnTo>
                <a:lnTo>
                  <a:pt x="16956" y="5566"/>
                </a:lnTo>
                <a:lnTo>
                  <a:pt x="18874" y="6858"/>
                </a:lnTo>
                <a:lnTo>
                  <a:pt x="20291" y="8187"/>
                </a:lnTo>
                <a:lnTo>
                  <a:pt x="21202" y="9541"/>
                </a:lnTo>
                <a:lnTo>
                  <a:pt x="21600" y="10911"/>
                </a:lnTo>
                <a:lnTo>
                  <a:pt x="21482" y="12287"/>
                </a:lnTo>
                <a:lnTo>
                  <a:pt x="20843" y="13659"/>
                </a:lnTo>
                <a:lnTo>
                  <a:pt x="19677" y="15016"/>
                </a:lnTo>
                <a:lnTo>
                  <a:pt x="17981" y="16349"/>
                </a:lnTo>
                <a:lnTo>
                  <a:pt x="15749" y="17647"/>
                </a:lnTo>
                <a:lnTo>
                  <a:pt x="12976" y="18901"/>
                </a:lnTo>
                <a:lnTo>
                  <a:pt x="9658" y="20100"/>
                </a:lnTo>
                <a:lnTo>
                  <a:pt x="5731" y="21243"/>
                </a:lnTo>
                <a:lnTo>
                  <a:pt x="4318" y="21600"/>
                </a:lnTo>
              </a:path>
            </a:pathLst>
          </a:custGeom>
          <a:ln w="9144">
            <a:solidFill>
              <a:srgbClr val="F3F1DC"/>
            </a:solidFill>
          </a:ln>
        </p:spPr>
        <p:txBody>
          <a:bodyPr lIns="45719" rIns="45719"/>
          <a:lstStyle/>
          <a:p>
            <a:endParaRPr/>
          </a:p>
        </p:txBody>
      </p:sp>
      <p:sp>
        <p:nvSpPr>
          <p:cNvPr id="412" name="object 29"/>
          <p:cNvSpPr/>
          <p:nvPr/>
        </p:nvSpPr>
        <p:spPr>
          <a:xfrm>
            <a:off x="7188961" y="649320"/>
            <a:ext cx="654813" cy="333406"/>
          </a:xfrm>
          <a:custGeom>
            <a:avLst/>
            <a:gdLst/>
            <a:ahLst/>
            <a:cxnLst>
              <a:cxn ang="0">
                <a:pos x="wd2" y="hd2"/>
              </a:cxn>
              <a:cxn ang="5400000">
                <a:pos x="wd2" y="hd2"/>
              </a:cxn>
              <a:cxn ang="10800000">
                <a:pos x="wd2" y="hd2"/>
              </a:cxn>
              <a:cxn ang="16200000">
                <a:pos x="wd2" y="hd2"/>
              </a:cxn>
            </a:cxnLst>
            <a:rect l="0" t="0" r="r" b="b"/>
            <a:pathLst>
              <a:path w="21600" h="21600" extrusionOk="0">
                <a:moveTo>
                  <a:pt x="0" y="1722"/>
                </a:moveTo>
                <a:lnTo>
                  <a:pt x="1532" y="889"/>
                </a:lnTo>
                <a:lnTo>
                  <a:pt x="3073" y="330"/>
                </a:lnTo>
                <a:lnTo>
                  <a:pt x="4615" y="36"/>
                </a:lnTo>
                <a:lnTo>
                  <a:pt x="6147" y="0"/>
                </a:lnTo>
                <a:lnTo>
                  <a:pt x="7663" y="215"/>
                </a:lnTo>
                <a:lnTo>
                  <a:pt x="9152" y="672"/>
                </a:lnTo>
                <a:lnTo>
                  <a:pt x="10605" y="1365"/>
                </a:lnTo>
                <a:lnTo>
                  <a:pt x="12015" y="2287"/>
                </a:lnTo>
                <a:lnTo>
                  <a:pt x="13371" y="3428"/>
                </a:lnTo>
                <a:lnTo>
                  <a:pt x="14665" y="4783"/>
                </a:lnTo>
                <a:lnTo>
                  <a:pt x="15888" y="6343"/>
                </a:lnTo>
                <a:lnTo>
                  <a:pt x="17032" y="8101"/>
                </a:lnTo>
                <a:lnTo>
                  <a:pt x="18086" y="10050"/>
                </a:lnTo>
                <a:lnTo>
                  <a:pt x="19043" y="12182"/>
                </a:lnTo>
                <a:lnTo>
                  <a:pt x="19894" y="14489"/>
                </a:lnTo>
                <a:lnTo>
                  <a:pt x="20629" y="16965"/>
                </a:lnTo>
                <a:lnTo>
                  <a:pt x="21240" y="19601"/>
                </a:lnTo>
                <a:lnTo>
                  <a:pt x="21517" y="21096"/>
                </a:lnTo>
                <a:lnTo>
                  <a:pt x="21600" y="21600"/>
                </a:lnTo>
              </a:path>
            </a:pathLst>
          </a:custGeom>
          <a:ln w="9144">
            <a:solidFill>
              <a:srgbClr val="F3F1DC"/>
            </a:solidFill>
          </a:ln>
        </p:spPr>
        <p:txBody>
          <a:bodyPr lIns="45719" rIns="45719"/>
          <a:lstStyle/>
          <a:p>
            <a:endParaRPr/>
          </a:p>
        </p:txBody>
      </p:sp>
      <p:sp>
        <p:nvSpPr>
          <p:cNvPr id="413" name="object 30"/>
          <p:cNvSpPr/>
          <p:nvPr/>
        </p:nvSpPr>
        <p:spPr>
          <a:xfrm>
            <a:off x="609710" y="2371088"/>
            <a:ext cx="251375" cy="7250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878" y="20842"/>
                </a:lnTo>
                <a:lnTo>
                  <a:pt x="14484" y="19987"/>
                </a:lnTo>
                <a:lnTo>
                  <a:pt x="11425" y="19044"/>
                </a:lnTo>
                <a:lnTo>
                  <a:pt x="8711" y="18022"/>
                </a:lnTo>
                <a:lnTo>
                  <a:pt x="6348" y="16931"/>
                </a:lnTo>
                <a:lnTo>
                  <a:pt x="4345" y="15779"/>
                </a:lnTo>
                <a:lnTo>
                  <a:pt x="2709" y="14577"/>
                </a:lnTo>
                <a:lnTo>
                  <a:pt x="1449" y="13334"/>
                </a:lnTo>
                <a:lnTo>
                  <a:pt x="572" y="12059"/>
                </a:lnTo>
                <a:lnTo>
                  <a:pt x="86" y="10760"/>
                </a:lnTo>
                <a:lnTo>
                  <a:pt x="0" y="9449"/>
                </a:lnTo>
                <a:lnTo>
                  <a:pt x="321" y="8134"/>
                </a:lnTo>
                <a:lnTo>
                  <a:pt x="1057" y="6824"/>
                </a:lnTo>
                <a:lnTo>
                  <a:pt x="2216" y="5528"/>
                </a:lnTo>
                <a:lnTo>
                  <a:pt x="3805" y="4257"/>
                </a:lnTo>
                <a:lnTo>
                  <a:pt x="5834" y="3019"/>
                </a:lnTo>
                <a:lnTo>
                  <a:pt x="9279" y="1426"/>
                </a:lnTo>
                <a:lnTo>
                  <a:pt x="11261" y="690"/>
                </a:lnTo>
                <a:lnTo>
                  <a:pt x="13407" y="0"/>
                </a:lnTo>
              </a:path>
            </a:pathLst>
          </a:custGeom>
          <a:ln w="9144">
            <a:solidFill>
              <a:srgbClr val="F3F1DC"/>
            </a:solidFill>
          </a:ln>
        </p:spPr>
        <p:txBody>
          <a:bodyPr lIns="45719" rIns="45719"/>
          <a:lstStyle/>
          <a:p>
            <a:endParaRPr/>
          </a:p>
        </p:txBody>
      </p:sp>
      <p:sp>
        <p:nvSpPr>
          <p:cNvPr id="414" name="object 31"/>
          <p:cNvSpPr/>
          <p:nvPr/>
        </p:nvSpPr>
        <p:spPr>
          <a:xfrm>
            <a:off x="1455547" y="568502"/>
            <a:ext cx="542672" cy="4195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69" y="19218"/>
                </a:lnTo>
                <a:lnTo>
                  <a:pt x="732" y="16923"/>
                </a:lnTo>
                <a:lnTo>
                  <a:pt x="1380" y="14727"/>
                </a:lnTo>
                <a:lnTo>
                  <a:pt x="2200" y="12641"/>
                </a:lnTo>
                <a:lnTo>
                  <a:pt x="3183" y="10675"/>
                </a:lnTo>
                <a:lnTo>
                  <a:pt x="4317" y="8839"/>
                </a:lnTo>
                <a:lnTo>
                  <a:pt x="5591" y="7146"/>
                </a:lnTo>
                <a:lnTo>
                  <a:pt x="6995" y="5605"/>
                </a:lnTo>
                <a:lnTo>
                  <a:pt x="8519" y="4227"/>
                </a:lnTo>
                <a:lnTo>
                  <a:pt x="10150" y="3024"/>
                </a:lnTo>
                <a:lnTo>
                  <a:pt x="11878" y="2006"/>
                </a:lnTo>
                <a:lnTo>
                  <a:pt x="13693" y="1184"/>
                </a:lnTo>
                <a:lnTo>
                  <a:pt x="15584" y="568"/>
                </a:lnTo>
                <a:lnTo>
                  <a:pt x="17539" y="170"/>
                </a:lnTo>
                <a:lnTo>
                  <a:pt x="19548" y="0"/>
                </a:lnTo>
                <a:lnTo>
                  <a:pt x="21600" y="69"/>
                </a:lnTo>
              </a:path>
            </a:pathLst>
          </a:custGeom>
          <a:ln w="9144">
            <a:solidFill>
              <a:srgbClr val="F3F1DC"/>
            </a:solidFill>
          </a:ln>
        </p:spPr>
        <p:txBody>
          <a:bodyPr lIns="45719" rIns="45719"/>
          <a:lstStyle/>
          <a:p>
            <a:endParaRPr/>
          </a:p>
        </p:txBody>
      </p:sp>
      <p:sp>
        <p:nvSpPr>
          <p:cNvPr id="415" name="object 32"/>
          <p:cNvSpPr/>
          <p:nvPr/>
        </p:nvSpPr>
        <p:spPr>
          <a:xfrm>
            <a:off x="3396234" y="53716"/>
            <a:ext cx="673354" cy="1640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8" y="17351"/>
                </a:lnTo>
                <a:lnTo>
                  <a:pt x="2181" y="13553"/>
                </a:lnTo>
                <a:lnTo>
                  <a:pt x="3389" y="10211"/>
                </a:lnTo>
                <a:lnTo>
                  <a:pt x="4663" y="7330"/>
                </a:lnTo>
                <a:lnTo>
                  <a:pt x="5992" y="4915"/>
                </a:lnTo>
                <a:lnTo>
                  <a:pt x="7369" y="2971"/>
                </a:lnTo>
                <a:lnTo>
                  <a:pt x="8782" y="1503"/>
                </a:lnTo>
                <a:lnTo>
                  <a:pt x="10223" y="515"/>
                </a:lnTo>
                <a:lnTo>
                  <a:pt x="11681" y="12"/>
                </a:lnTo>
                <a:lnTo>
                  <a:pt x="13149" y="0"/>
                </a:lnTo>
                <a:lnTo>
                  <a:pt x="14615" y="483"/>
                </a:lnTo>
                <a:lnTo>
                  <a:pt x="16071" y="1466"/>
                </a:lnTo>
                <a:lnTo>
                  <a:pt x="17507" y="2955"/>
                </a:lnTo>
                <a:lnTo>
                  <a:pt x="18913" y="4953"/>
                </a:lnTo>
                <a:lnTo>
                  <a:pt x="20281" y="7466"/>
                </a:lnTo>
                <a:lnTo>
                  <a:pt x="21600" y="10499"/>
                </a:lnTo>
              </a:path>
            </a:pathLst>
          </a:custGeom>
          <a:ln w="9144">
            <a:solidFill>
              <a:srgbClr val="F3F1DC"/>
            </a:solidFill>
          </a:ln>
        </p:spPr>
        <p:txBody>
          <a:bodyPr lIns="45719" rIns="45719"/>
          <a:lstStyle/>
          <a:p>
            <a:endParaRPr/>
          </a:p>
        </p:txBody>
      </p:sp>
      <p:sp>
        <p:nvSpPr>
          <p:cNvPr id="416" name="object 33"/>
          <p:cNvSpPr/>
          <p:nvPr/>
        </p:nvSpPr>
        <p:spPr>
          <a:xfrm>
            <a:off x="5306821" y="96284"/>
            <a:ext cx="627001" cy="181592"/>
          </a:xfrm>
          <a:custGeom>
            <a:avLst/>
            <a:gdLst/>
            <a:ahLst/>
            <a:cxnLst>
              <a:cxn ang="0">
                <a:pos x="wd2" y="hd2"/>
              </a:cxn>
              <a:cxn ang="5400000">
                <a:pos x="wd2" y="hd2"/>
              </a:cxn>
              <a:cxn ang="10800000">
                <a:pos x="wd2" y="hd2"/>
              </a:cxn>
              <a:cxn ang="16200000">
                <a:pos x="wd2" y="hd2"/>
              </a:cxn>
            </a:cxnLst>
            <a:rect l="0" t="0" r="r" b="b"/>
            <a:pathLst>
              <a:path w="21600" h="21600" extrusionOk="0">
                <a:moveTo>
                  <a:pt x="0" y="5587"/>
                </a:moveTo>
                <a:lnTo>
                  <a:pt x="1628" y="3386"/>
                </a:lnTo>
                <a:lnTo>
                  <a:pt x="3292" y="1736"/>
                </a:lnTo>
                <a:lnTo>
                  <a:pt x="4981" y="627"/>
                </a:lnTo>
                <a:lnTo>
                  <a:pt x="6680" y="52"/>
                </a:lnTo>
                <a:lnTo>
                  <a:pt x="8379" y="0"/>
                </a:lnTo>
                <a:lnTo>
                  <a:pt x="10065" y="463"/>
                </a:lnTo>
                <a:lnTo>
                  <a:pt x="11725" y="1431"/>
                </a:lnTo>
                <a:lnTo>
                  <a:pt x="13348" y="2896"/>
                </a:lnTo>
                <a:lnTo>
                  <a:pt x="14920" y="4848"/>
                </a:lnTo>
                <a:lnTo>
                  <a:pt x="16430" y="7278"/>
                </a:lnTo>
                <a:lnTo>
                  <a:pt x="17866" y="10177"/>
                </a:lnTo>
                <a:lnTo>
                  <a:pt x="19214" y="13537"/>
                </a:lnTo>
                <a:lnTo>
                  <a:pt x="20463" y="17348"/>
                </a:lnTo>
                <a:lnTo>
                  <a:pt x="21600" y="21600"/>
                </a:lnTo>
              </a:path>
            </a:pathLst>
          </a:custGeom>
          <a:ln w="9144">
            <a:solidFill>
              <a:srgbClr val="F3F1DC"/>
            </a:solidFill>
          </a:ln>
        </p:spPr>
        <p:txBody>
          <a:bodyPr lIns="45719" rIns="45719"/>
          <a:lstStyle/>
          <a:p>
            <a:endParaRPr/>
          </a:p>
        </p:txBody>
      </p:sp>
      <p:sp>
        <p:nvSpPr>
          <p:cNvPr id="417" name="object 34"/>
          <p:cNvSpPr/>
          <p:nvPr/>
        </p:nvSpPr>
        <p:spPr>
          <a:xfrm>
            <a:off x="5942203" y="3830701"/>
            <a:ext cx="917449" cy="4226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49" y="2370"/>
                </a:lnTo>
                <a:lnTo>
                  <a:pt x="21183" y="4655"/>
                </a:lnTo>
                <a:lnTo>
                  <a:pt x="20807" y="6842"/>
                </a:lnTo>
                <a:lnTo>
                  <a:pt x="20328" y="8922"/>
                </a:lnTo>
                <a:lnTo>
                  <a:pt x="19753" y="10884"/>
                </a:lnTo>
                <a:lnTo>
                  <a:pt x="19088" y="12716"/>
                </a:lnTo>
                <a:lnTo>
                  <a:pt x="18338" y="14408"/>
                </a:lnTo>
                <a:lnTo>
                  <a:pt x="17512" y="15949"/>
                </a:lnTo>
                <a:lnTo>
                  <a:pt x="16614" y="17328"/>
                </a:lnTo>
                <a:lnTo>
                  <a:pt x="15652" y="18535"/>
                </a:lnTo>
                <a:lnTo>
                  <a:pt x="14632" y="19558"/>
                </a:lnTo>
                <a:lnTo>
                  <a:pt x="13560" y="20387"/>
                </a:lnTo>
                <a:lnTo>
                  <a:pt x="12442" y="21011"/>
                </a:lnTo>
                <a:lnTo>
                  <a:pt x="11285" y="21419"/>
                </a:lnTo>
                <a:lnTo>
                  <a:pt x="10096" y="21600"/>
                </a:lnTo>
                <a:lnTo>
                  <a:pt x="8880" y="21544"/>
                </a:lnTo>
                <a:lnTo>
                  <a:pt x="7702" y="21255"/>
                </a:lnTo>
                <a:lnTo>
                  <a:pt x="6554" y="20743"/>
                </a:lnTo>
                <a:lnTo>
                  <a:pt x="5444" y="20015"/>
                </a:lnTo>
                <a:lnTo>
                  <a:pt x="4379" y="19079"/>
                </a:lnTo>
                <a:lnTo>
                  <a:pt x="3367" y="17944"/>
                </a:lnTo>
                <a:lnTo>
                  <a:pt x="2416" y="16618"/>
                </a:lnTo>
                <a:lnTo>
                  <a:pt x="1533" y="15110"/>
                </a:lnTo>
                <a:lnTo>
                  <a:pt x="725" y="13428"/>
                </a:lnTo>
                <a:lnTo>
                  <a:pt x="0" y="11580"/>
                </a:lnTo>
              </a:path>
            </a:pathLst>
          </a:custGeom>
          <a:ln w="9144">
            <a:solidFill>
              <a:srgbClr val="F3F1DC"/>
            </a:solidFill>
          </a:ln>
        </p:spPr>
        <p:txBody>
          <a:bodyPr lIns="45719" rIns="45719"/>
          <a:lstStyle/>
          <a:p>
            <a:endParaRPr/>
          </a:p>
        </p:txBody>
      </p:sp>
      <p:sp>
        <p:nvSpPr>
          <p:cNvPr id="418" name="object 35"/>
          <p:cNvSpPr/>
          <p:nvPr/>
        </p:nvSpPr>
        <p:spPr>
          <a:xfrm>
            <a:off x="2297176" y="4090415"/>
            <a:ext cx="979552" cy="415867"/>
          </a:xfrm>
          <a:custGeom>
            <a:avLst/>
            <a:gdLst/>
            <a:ahLst/>
            <a:cxnLst>
              <a:cxn ang="0">
                <a:pos x="wd2" y="hd2"/>
              </a:cxn>
              <a:cxn ang="5400000">
                <a:pos x="wd2" y="hd2"/>
              </a:cxn>
              <a:cxn ang="10800000">
                <a:pos x="wd2" y="hd2"/>
              </a:cxn>
              <a:cxn ang="16200000">
                <a:pos x="wd2" y="hd2"/>
              </a:cxn>
            </a:cxnLst>
            <a:rect l="0" t="0" r="r" b="b"/>
            <a:pathLst>
              <a:path w="21600" h="21600" extrusionOk="0">
                <a:moveTo>
                  <a:pt x="21600" y="5396"/>
                </a:moveTo>
                <a:lnTo>
                  <a:pt x="21214" y="7527"/>
                </a:lnTo>
                <a:lnTo>
                  <a:pt x="20743" y="9534"/>
                </a:lnTo>
                <a:lnTo>
                  <a:pt x="20194" y="11410"/>
                </a:lnTo>
                <a:lnTo>
                  <a:pt x="19572" y="13149"/>
                </a:lnTo>
                <a:lnTo>
                  <a:pt x="18883" y="14744"/>
                </a:lnTo>
                <a:lnTo>
                  <a:pt x="18134" y="16189"/>
                </a:lnTo>
                <a:lnTo>
                  <a:pt x="17329" y="17478"/>
                </a:lnTo>
                <a:lnTo>
                  <a:pt x="16475" y="18604"/>
                </a:lnTo>
                <a:lnTo>
                  <a:pt x="15578" y="19562"/>
                </a:lnTo>
                <a:lnTo>
                  <a:pt x="14644" y="20345"/>
                </a:lnTo>
                <a:lnTo>
                  <a:pt x="13678" y="20946"/>
                </a:lnTo>
                <a:lnTo>
                  <a:pt x="12687" y="21360"/>
                </a:lnTo>
                <a:lnTo>
                  <a:pt x="11676" y="21580"/>
                </a:lnTo>
                <a:lnTo>
                  <a:pt x="10651" y="21600"/>
                </a:lnTo>
                <a:lnTo>
                  <a:pt x="9618" y="21413"/>
                </a:lnTo>
                <a:lnTo>
                  <a:pt x="8584" y="21014"/>
                </a:lnTo>
                <a:lnTo>
                  <a:pt x="7553" y="20396"/>
                </a:lnTo>
                <a:lnTo>
                  <a:pt x="6530" y="19548"/>
                </a:lnTo>
                <a:lnTo>
                  <a:pt x="5564" y="18503"/>
                </a:lnTo>
                <a:lnTo>
                  <a:pt x="4658" y="17273"/>
                </a:lnTo>
                <a:lnTo>
                  <a:pt x="3817" y="15872"/>
                </a:lnTo>
                <a:lnTo>
                  <a:pt x="3046" y="14311"/>
                </a:lnTo>
                <a:lnTo>
                  <a:pt x="2349" y="12605"/>
                </a:lnTo>
                <a:lnTo>
                  <a:pt x="1732" y="10764"/>
                </a:lnTo>
                <a:lnTo>
                  <a:pt x="1199" y="8803"/>
                </a:lnTo>
                <a:lnTo>
                  <a:pt x="754" y="6733"/>
                </a:lnTo>
                <a:lnTo>
                  <a:pt x="403" y="4568"/>
                </a:lnTo>
                <a:lnTo>
                  <a:pt x="150" y="2319"/>
                </a:lnTo>
                <a:lnTo>
                  <a:pt x="0" y="0"/>
                </a:lnTo>
              </a:path>
            </a:pathLst>
          </a:custGeom>
          <a:ln w="9144">
            <a:solidFill>
              <a:srgbClr val="F3F1DC"/>
            </a:solidFill>
          </a:ln>
        </p:spPr>
        <p:txBody>
          <a:bodyPr lIns="45719" rIns="45719"/>
          <a:lstStyle/>
          <a:p>
            <a:endParaRPr/>
          </a:p>
        </p:txBody>
      </p:sp>
      <p:sp>
        <p:nvSpPr>
          <p:cNvPr id="419" name="object 36"/>
          <p:cNvSpPr/>
          <p:nvPr/>
        </p:nvSpPr>
        <p:spPr>
          <a:xfrm>
            <a:off x="3129659" y="1972945"/>
            <a:ext cx="2880106" cy="657479"/>
          </a:xfrm>
          <a:prstGeom prst="rect">
            <a:avLst/>
          </a:prstGeom>
          <a:blipFill>
            <a:blip r:embed="rId5"/>
            <a:stretch>
              <a:fillRect/>
            </a:stretch>
          </a:blipFill>
          <a:ln w="12700">
            <a:miter lim="400000"/>
          </a:ln>
        </p:spPr>
        <p:txBody>
          <a:bodyPr lIns="45719" rIns="45719"/>
          <a:lstStyle/>
          <a:p>
            <a:endParaRPr/>
          </a:p>
        </p:txBody>
      </p:sp>
      <p:sp>
        <p:nvSpPr>
          <p:cNvPr id="420" name="object 37"/>
          <p:cNvSpPr/>
          <p:nvPr/>
        </p:nvSpPr>
        <p:spPr>
          <a:xfrm>
            <a:off x="552450" y="4229860"/>
            <a:ext cx="1743456" cy="13594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42" y="20"/>
                </a:lnTo>
                <a:lnTo>
                  <a:pt x="9495" y="78"/>
                </a:lnTo>
                <a:lnTo>
                  <a:pt x="8859" y="174"/>
                </a:lnTo>
                <a:lnTo>
                  <a:pt x="8235" y="306"/>
                </a:lnTo>
                <a:lnTo>
                  <a:pt x="7626" y="474"/>
                </a:lnTo>
                <a:lnTo>
                  <a:pt x="7032" y="676"/>
                </a:lnTo>
                <a:lnTo>
                  <a:pt x="6453" y="910"/>
                </a:lnTo>
                <a:lnTo>
                  <a:pt x="5892" y="1177"/>
                </a:lnTo>
                <a:lnTo>
                  <a:pt x="5349" y="1474"/>
                </a:lnTo>
                <a:lnTo>
                  <a:pt x="4826" y="1801"/>
                </a:lnTo>
                <a:lnTo>
                  <a:pt x="4323" y="2157"/>
                </a:lnTo>
                <a:lnTo>
                  <a:pt x="3842" y="2540"/>
                </a:lnTo>
                <a:lnTo>
                  <a:pt x="3383" y="2949"/>
                </a:lnTo>
                <a:lnTo>
                  <a:pt x="2949" y="3383"/>
                </a:lnTo>
                <a:lnTo>
                  <a:pt x="2540" y="3842"/>
                </a:lnTo>
                <a:lnTo>
                  <a:pt x="2157" y="4323"/>
                </a:lnTo>
                <a:lnTo>
                  <a:pt x="1802" y="4825"/>
                </a:lnTo>
                <a:lnTo>
                  <a:pt x="1474" y="5349"/>
                </a:lnTo>
                <a:lnTo>
                  <a:pt x="1177" y="5892"/>
                </a:lnTo>
                <a:lnTo>
                  <a:pt x="910" y="6453"/>
                </a:lnTo>
                <a:lnTo>
                  <a:pt x="676" y="7031"/>
                </a:lnTo>
                <a:lnTo>
                  <a:pt x="474" y="7626"/>
                </a:lnTo>
                <a:lnTo>
                  <a:pt x="306" y="8235"/>
                </a:lnTo>
                <a:lnTo>
                  <a:pt x="174" y="8859"/>
                </a:lnTo>
                <a:lnTo>
                  <a:pt x="78" y="9495"/>
                </a:lnTo>
                <a:lnTo>
                  <a:pt x="20" y="10142"/>
                </a:lnTo>
                <a:lnTo>
                  <a:pt x="0" y="10800"/>
                </a:lnTo>
                <a:lnTo>
                  <a:pt x="20" y="11458"/>
                </a:lnTo>
                <a:lnTo>
                  <a:pt x="78" y="12105"/>
                </a:lnTo>
                <a:lnTo>
                  <a:pt x="174" y="12741"/>
                </a:lnTo>
                <a:lnTo>
                  <a:pt x="306" y="13365"/>
                </a:lnTo>
                <a:lnTo>
                  <a:pt x="474" y="13974"/>
                </a:lnTo>
                <a:lnTo>
                  <a:pt x="676" y="14569"/>
                </a:lnTo>
                <a:lnTo>
                  <a:pt x="910" y="15147"/>
                </a:lnTo>
                <a:lnTo>
                  <a:pt x="1177" y="15708"/>
                </a:lnTo>
                <a:lnTo>
                  <a:pt x="1474" y="16251"/>
                </a:lnTo>
                <a:lnTo>
                  <a:pt x="1802" y="16775"/>
                </a:lnTo>
                <a:lnTo>
                  <a:pt x="2157" y="17277"/>
                </a:lnTo>
                <a:lnTo>
                  <a:pt x="2540" y="17758"/>
                </a:lnTo>
                <a:lnTo>
                  <a:pt x="2949" y="18217"/>
                </a:lnTo>
                <a:lnTo>
                  <a:pt x="3383" y="18651"/>
                </a:lnTo>
                <a:lnTo>
                  <a:pt x="3842" y="19060"/>
                </a:lnTo>
                <a:lnTo>
                  <a:pt x="4323" y="19443"/>
                </a:lnTo>
                <a:lnTo>
                  <a:pt x="4826" y="19799"/>
                </a:lnTo>
                <a:lnTo>
                  <a:pt x="5349" y="20126"/>
                </a:lnTo>
                <a:lnTo>
                  <a:pt x="5892" y="20423"/>
                </a:lnTo>
                <a:lnTo>
                  <a:pt x="6453" y="20690"/>
                </a:lnTo>
                <a:lnTo>
                  <a:pt x="7032" y="20924"/>
                </a:lnTo>
                <a:lnTo>
                  <a:pt x="7626" y="21126"/>
                </a:lnTo>
                <a:lnTo>
                  <a:pt x="8235" y="21294"/>
                </a:lnTo>
                <a:lnTo>
                  <a:pt x="8859" y="21426"/>
                </a:lnTo>
                <a:lnTo>
                  <a:pt x="9495" y="21522"/>
                </a:lnTo>
                <a:lnTo>
                  <a:pt x="10142" y="21580"/>
                </a:lnTo>
                <a:lnTo>
                  <a:pt x="10800" y="21600"/>
                </a:lnTo>
                <a:lnTo>
                  <a:pt x="11458" y="21580"/>
                </a:lnTo>
                <a:lnTo>
                  <a:pt x="12105" y="21522"/>
                </a:lnTo>
                <a:lnTo>
                  <a:pt x="12741" y="21426"/>
                </a:lnTo>
                <a:lnTo>
                  <a:pt x="13365" y="21294"/>
                </a:lnTo>
                <a:lnTo>
                  <a:pt x="13974" y="21126"/>
                </a:lnTo>
                <a:lnTo>
                  <a:pt x="14569" y="20924"/>
                </a:lnTo>
                <a:lnTo>
                  <a:pt x="15147" y="20690"/>
                </a:lnTo>
                <a:lnTo>
                  <a:pt x="15708" y="20423"/>
                </a:lnTo>
                <a:lnTo>
                  <a:pt x="16251" y="20126"/>
                </a:lnTo>
                <a:lnTo>
                  <a:pt x="16774" y="19799"/>
                </a:lnTo>
                <a:lnTo>
                  <a:pt x="17277" y="19443"/>
                </a:lnTo>
                <a:lnTo>
                  <a:pt x="17758" y="19060"/>
                </a:lnTo>
                <a:lnTo>
                  <a:pt x="18217" y="18651"/>
                </a:lnTo>
                <a:lnTo>
                  <a:pt x="18651" y="18217"/>
                </a:lnTo>
                <a:lnTo>
                  <a:pt x="19060" y="17758"/>
                </a:lnTo>
                <a:lnTo>
                  <a:pt x="19443" y="17277"/>
                </a:lnTo>
                <a:lnTo>
                  <a:pt x="19798" y="16775"/>
                </a:lnTo>
                <a:lnTo>
                  <a:pt x="20126" y="16251"/>
                </a:lnTo>
                <a:lnTo>
                  <a:pt x="20423" y="15708"/>
                </a:lnTo>
                <a:lnTo>
                  <a:pt x="20690" y="15147"/>
                </a:lnTo>
                <a:lnTo>
                  <a:pt x="20924" y="14569"/>
                </a:lnTo>
                <a:lnTo>
                  <a:pt x="21126" y="13974"/>
                </a:lnTo>
                <a:lnTo>
                  <a:pt x="21294" y="13365"/>
                </a:lnTo>
                <a:lnTo>
                  <a:pt x="21426" y="12741"/>
                </a:lnTo>
                <a:lnTo>
                  <a:pt x="21522" y="12105"/>
                </a:lnTo>
                <a:lnTo>
                  <a:pt x="21580" y="11458"/>
                </a:lnTo>
                <a:lnTo>
                  <a:pt x="21600" y="10800"/>
                </a:lnTo>
                <a:lnTo>
                  <a:pt x="21580" y="10142"/>
                </a:lnTo>
                <a:lnTo>
                  <a:pt x="21522" y="9495"/>
                </a:lnTo>
                <a:lnTo>
                  <a:pt x="21426" y="8859"/>
                </a:lnTo>
                <a:lnTo>
                  <a:pt x="21294" y="8235"/>
                </a:lnTo>
                <a:lnTo>
                  <a:pt x="21126" y="7626"/>
                </a:lnTo>
                <a:lnTo>
                  <a:pt x="20924" y="7031"/>
                </a:lnTo>
                <a:lnTo>
                  <a:pt x="20690" y="6453"/>
                </a:lnTo>
                <a:lnTo>
                  <a:pt x="20423" y="5892"/>
                </a:lnTo>
                <a:lnTo>
                  <a:pt x="20126" y="5349"/>
                </a:lnTo>
                <a:lnTo>
                  <a:pt x="19798" y="4825"/>
                </a:lnTo>
                <a:lnTo>
                  <a:pt x="19443" y="4323"/>
                </a:lnTo>
                <a:lnTo>
                  <a:pt x="19060" y="3842"/>
                </a:lnTo>
                <a:lnTo>
                  <a:pt x="18651" y="3383"/>
                </a:lnTo>
                <a:lnTo>
                  <a:pt x="18217" y="2949"/>
                </a:lnTo>
                <a:lnTo>
                  <a:pt x="17758" y="2540"/>
                </a:lnTo>
                <a:lnTo>
                  <a:pt x="17277" y="2157"/>
                </a:lnTo>
                <a:lnTo>
                  <a:pt x="16774" y="1801"/>
                </a:lnTo>
                <a:lnTo>
                  <a:pt x="16251" y="1474"/>
                </a:lnTo>
                <a:lnTo>
                  <a:pt x="15708" y="1177"/>
                </a:lnTo>
                <a:lnTo>
                  <a:pt x="15147" y="910"/>
                </a:lnTo>
                <a:lnTo>
                  <a:pt x="14569" y="676"/>
                </a:lnTo>
                <a:lnTo>
                  <a:pt x="13974" y="474"/>
                </a:lnTo>
                <a:lnTo>
                  <a:pt x="13365" y="306"/>
                </a:lnTo>
                <a:lnTo>
                  <a:pt x="12741" y="174"/>
                </a:lnTo>
                <a:lnTo>
                  <a:pt x="12105" y="78"/>
                </a:lnTo>
                <a:lnTo>
                  <a:pt x="11458" y="20"/>
                </a:lnTo>
                <a:lnTo>
                  <a:pt x="10800" y="0"/>
                </a:lnTo>
                <a:close/>
              </a:path>
            </a:pathLst>
          </a:custGeom>
          <a:solidFill>
            <a:srgbClr val="92A199"/>
          </a:solidFill>
          <a:ln w="12700">
            <a:miter lim="400000"/>
          </a:ln>
        </p:spPr>
        <p:txBody>
          <a:bodyPr lIns="45719" rIns="45719"/>
          <a:lstStyle/>
          <a:p>
            <a:endParaRPr/>
          </a:p>
        </p:txBody>
      </p:sp>
      <p:sp>
        <p:nvSpPr>
          <p:cNvPr id="421" name="object 38"/>
          <p:cNvSpPr/>
          <p:nvPr/>
        </p:nvSpPr>
        <p:spPr>
          <a:xfrm>
            <a:off x="552450" y="4229860"/>
            <a:ext cx="1743456" cy="13594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0" y="10142"/>
                </a:lnTo>
                <a:lnTo>
                  <a:pt x="78" y="9495"/>
                </a:lnTo>
                <a:lnTo>
                  <a:pt x="174" y="8859"/>
                </a:lnTo>
                <a:lnTo>
                  <a:pt x="306" y="8235"/>
                </a:lnTo>
                <a:lnTo>
                  <a:pt x="474" y="7626"/>
                </a:lnTo>
                <a:lnTo>
                  <a:pt x="676" y="7031"/>
                </a:lnTo>
                <a:lnTo>
                  <a:pt x="910" y="6453"/>
                </a:lnTo>
                <a:lnTo>
                  <a:pt x="1177" y="5892"/>
                </a:lnTo>
                <a:lnTo>
                  <a:pt x="1474" y="5349"/>
                </a:lnTo>
                <a:lnTo>
                  <a:pt x="1802" y="4825"/>
                </a:lnTo>
                <a:lnTo>
                  <a:pt x="2157" y="4323"/>
                </a:lnTo>
                <a:lnTo>
                  <a:pt x="2540" y="3842"/>
                </a:lnTo>
                <a:lnTo>
                  <a:pt x="2949" y="3383"/>
                </a:lnTo>
                <a:lnTo>
                  <a:pt x="3383" y="2949"/>
                </a:lnTo>
                <a:lnTo>
                  <a:pt x="3842" y="2540"/>
                </a:lnTo>
                <a:lnTo>
                  <a:pt x="4323" y="2157"/>
                </a:lnTo>
                <a:lnTo>
                  <a:pt x="4826" y="1801"/>
                </a:lnTo>
                <a:lnTo>
                  <a:pt x="5349" y="1474"/>
                </a:lnTo>
                <a:lnTo>
                  <a:pt x="5892" y="1177"/>
                </a:lnTo>
                <a:lnTo>
                  <a:pt x="6453" y="910"/>
                </a:lnTo>
                <a:lnTo>
                  <a:pt x="7032" y="676"/>
                </a:lnTo>
                <a:lnTo>
                  <a:pt x="7626" y="474"/>
                </a:lnTo>
                <a:lnTo>
                  <a:pt x="8235" y="306"/>
                </a:lnTo>
                <a:lnTo>
                  <a:pt x="8859" y="174"/>
                </a:lnTo>
                <a:lnTo>
                  <a:pt x="9495" y="78"/>
                </a:lnTo>
                <a:lnTo>
                  <a:pt x="10142" y="20"/>
                </a:lnTo>
                <a:lnTo>
                  <a:pt x="10800" y="0"/>
                </a:lnTo>
                <a:lnTo>
                  <a:pt x="11458" y="20"/>
                </a:lnTo>
                <a:lnTo>
                  <a:pt x="12105" y="78"/>
                </a:lnTo>
                <a:lnTo>
                  <a:pt x="12741" y="174"/>
                </a:lnTo>
                <a:lnTo>
                  <a:pt x="13365" y="306"/>
                </a:lnTo>
                <a:lnTo>
                  <a:pt x="13974" y="474"/>
                </a:lnTo>
                <a:lnTo>
                  <a:pt x="14569" y="676"/>
                </a:lnTo>
                <a:lnTo>
                  <a:pt x="15147" y="910"/>
                </a:lnTo>
                <a:lnTo>
                  <a:pt x="15708" y="1177"/>
                </a:lnTo>
                <a:lnTo>
                  <a:pt x="16251" y="1474"/>
                </a:lnTo>
                <a:lnTo>
                  <a:pt x="16774" y="1801"/>
                </a:lnTo>
                <a:lnTo>
                  <a:pt x="17277" y="2157"/>
                </a:lnTo>
                <a:lnTo>
                  <a:pt x="17758" y="2540"/>
                </a:lnTo>
                <a:lnTo>
                  <a:pt x="18217" y="2949"/>
                </a:lnTo>
                <a:lnTo>
                  <a:pt x="18651" y="3383"/>
                </a:lnTo>
                <a:lnTo>
                  <a:pt x="19060" y="3842"/>
                </a:lnTo>
                <a:lnTo>
                  <a:pt x="19443" y="4323"/>
                </a:lnTo>
                <a:lnTo>
                  <a:pt x="19798" y="4825"/>
                </a:lnTo>
                <a:lnTo>
                  <a:pt x="20126" y="5349"/>
                </a:lnTo>
                <a:lnTo>
                  <a:pt x="20423" y="5892"/>
                </a:lnTo>
                <a:lnTo>
                  <a:pt x="20690" y="6453"/>
                </a:lnTo>
                <a:lnTo>
                  <a:pt x="20924" y="7031"/>
                </a:lnTo>
                <a:lnTo>
                  <a:pt x="21126" y="7626"/>
                </a:lnTo>
                <a:lnTo>
                  <a:pt x="21294" y="8235"/>
                </a:lnTo>
                <a:lnTo>
                  <a:pt x="21426" y="8859"/>
                </a:lnTo>
                <a:lnTo>
                  <a:pt x="21522" y="9495"/>
                </a:lnTo>
                <a:lnTo>
                  <a:pt x="21580" y="10142"/>
                </a:lnTo>
                <a:lnTo>
                  <a:pt x="21600" y="10800"/>
                </a:lnTo>
                <a:lnTo>
                  <a:pt x="21580" y="11458"/>
                </a:lnTo>
                <a:lnTo>
                  <a:pt x="21522" y="12105"/>
                </a:lnTo>
                <a:lnTo>
                  <a:pt x="21426" y="12741"/>
                </a:lnTo>
                <a:lnTo>
                  <a:pt x="21294" y="13365"/>
                </a:lnTo>
                <a:lnTo>
                  <a:pt x="21126" y="13974"/>
                </a:lnTo>
                <a:lnTo>
                  <a:pt x="20924" y="14569"/>
                </a:lnTo>
                <a:lnTo>
                  <a:pt x="20690" y="15147"/>
                </a:lnTo>
                <a:lnTo>
                  <a:pt x="20423" y="15708"/>
                </a:lnTo>
                <a:lnTo>
                  <a:pt x="20126" y="16251"/>
                </a:lnTo>
                <a:lnTo>
                  <a:pt x="19798" y="16775"/>
                </a:lnTo>
                <a:lnTo>
                  <a:pt x="19443" y="17277"/>
                </a:lnTo>
                <a:lnTo>
                  <a:pt x="19060" y="17758"/>
                </a:lnTo>
                <a:lnTo>
                  <a:pt x="18651" y="18217"/>
                </a:lnTo>
                <a:lnTo>
                  <a:pt x="18217" y="18651"/>
                </a:lnTo>
                <a:lnTo>
                  <a:pt x="17758" y="19060"/>
                </a:lnTo>
                <a:lnTo>
                  <a:pt x="17277" y="19443"/>
                </a:lnTo>
                <a:lnTo>
                  <a:pt x="16774" y="19799"/>
                </a:lnTo>
                <a:lnTo>
                  <a:pt x="16251" y="20126"/>
                </a:lnTo>
                <a:lnTo>
                  <a:pt x="15708" y="20423"/>
                </a:lnTo>
                <a:lnTo>
                  <a:pt x="15147" y="20690"/>
                </a:lnTo>
                <a:lnTo>
                  <a:pt x="14569" y="20924"/>
                </a:lnTo>
                <a:lnTo>
                  <a:pt x="13974" y="21126"/>
                </a:lnTo>
                <a:lnTo>
                  <a:pt x="13365" y="21294"/>
                </a:lnTo>
                <a:lnTo>
                  <a:pt x="12741" y="21426"/>
                </a:lnTo>
                <a:lnTo>
                  <a:pt x="12105" y="21522"/>
                </a:lnTo>
                <a:lnTo>
                  <a:pt x="11458" y="21580"/>
                </a:lnTo>
                <a:lnTo>
                  <a:pt x="10800" y="21600"/>
                </a:lnTo>
                <a:lnTo>
                  <a:pt x="10142" y="21580"/>
                </a:lnTo>
                <a:lnTo>
                  <a:pt x="9495" y="21522"/>
                </a:lnTo>
                <a:lnTo>
                  <a:pt x="8859" y="21426"/>
                </a:lnTo>
                <a:lnTo>
                  <a:pt x="8235" y="21294"/>
                </a:lnTo>
                <a:lnTo>
                  <a:pt x="7626" y="21126"/>
                </a:lnTo>
                <a:lnTo>
                  <a:pt x="7032" y="20924"/>
                </a:lnTo>
                <a:lnTo>
                  <a:pt x="6453" y="20690"/>
                </a:lnTo>
                <a:lnTo>
                  <a:pt x="5892" y="20423"/>
                </a:lnTo>
                <a:lnTo>
                  <a:pt x="5349" y="20126"/>
                </a:lnTo>
                <a:lnTo>
                  <a:pt x="4826" y="19799"/>
                </a:lnTo>
                <a:lnTo>
                  <a:pt x="4323" y="19443"/>
                </a:lnTo>
                <a:lnTo>
                  <a:pt x="3842" y="19060"/>
                </a:lnTo>
                <a:lnTo>
                  <a:pt x="3383" y="18651"/>
                </a:lnTo>
                <a:lnTo>
                  <a:pt x="2949" y="18217"/>
                </a:lnTo>
                <a:lnTo>
                  <a:pt x="2540" y="17758"/>
                </a:lnTo>
                <a:lnTo>
                  <a:pt x="2157" y="17277"/>
                </a:lnTo>
                <a:lnTo>
                  <a:pt x="1802" y="16775"/>
                </a:lnTo>
                <a:lnTo>
                  <a:pt x="1474" y="16251"/>
                </a:lnTo>
                <a:lnTo>
                  <a:pt x="1177" y="15708"/>
                </a:lnTo>
                <a:lnTo>
                  <a:pt x="910" y="15147"/>
                </a:lnTo>
                <a:lnTo>
                  <a:pt x="676" y="14569"/>
                </a:lnTo>
                <a:lnTo>
                  <a:pt x="474" y="13974"/>
                </a:lnTo>
                <a:lnTo>
                  <a:pt x="306" y="13365"/>
                </a:lnTo>
                <a:lnTo>
                  <a:pt x="174" y="12741"/>
                </a:lnTo>
                <a:lnTo>
                  <a:pt x="78" y="12105"/>
                </a:lnTo>
                <a:lnTo>
                  <a:pt x="20" y="11458"/>
                </a:lnTo>
                <a:lnTo>
                  <a:pt x="0" y="10800"/>
                </a:lnTo>
                <a:close/>
              </a:path>
            </a:pathLst>
          </a:custGeom>
          <a:ln w="25908">
            <a:solidFill>
              <a:srgbClr val="6B766E"/>
            </a:solidFill>
          </a:ln>
        </p:spPr>
        <p:txBody>
          <a:bodyPr lIns="45719" rIns="45719"/>
          <a:lstStyle/>
          <a:p>
            <a:endParaRPr/>
          </a:p>
        </p:txBody>
      </p:sp>
      <p:sp>
        <p:nvSpPr>
          <p:cNvPr id="422" name="object 39"/>
          <p:cNvSpPr txBox="1"/>
          <p:nvPr/>
        </p:nvSpPr>
        <p:spPr>
          <a:xfrm>
            <a:off x="917244" y="4462017"/>
            <a:ext cx="1012190" cy="8011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00964">
              <a:defRPr sz="2800" b="1" spc="-40">
                <a:solidFill>
                  <a:srgbClr val="292934"/>
                </a:solidFill>
                <a:latin typeface="Arial"/>
                <a:ea typeface="Arial"/>
                <a:cs typeface="Arial"/>
                <a:sym typeface="Arial"/>
              </a:defRPr>
            </a:pPr>
            <a:r>
              <a:t>Vets’  </a:t>
            </a:r>
            <a:r>
              <a:rPr spc="-5"/>
              <a:t>Role?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object 3"/>
          <p:cNvSpPr txBox="1">
            <a:spLocks noGrp="1"/>
          </p:cNvSpPr>
          <p:nvPr>
            <p:ph type="title"/>
          </p:nvPr>
        </p:nvSpPr>
        <p:spPr>
          <a:xfrm>
            <a:off x="535939" y="697737"/>
            <a:ext cx="5459097" cy="635001"/>
          </a:xfrm>
          <a:prstGeom prst="rect">
            <a:avLst/>
          </a:prstGeom>
        </p:spPr>
        <p:txBody>
          <a:bodyPr lIns="0" tIns="0" rIns="0" bIns="0">
            <a:normAutofit/>
          </a:bodyPr>
          <a:lstStyle/>
          <a:p>
            <a:pPr indent="12700">
              <a:defRPr sz="4000" spc="-100">
                <a:solidFill>
                  <a:srgbClr val="D2523B"/>
                </a:solidFill>
                <a:latin typeface="Arial"/>
                <a:ea typeface="Arial"/>
                <a:cs typeface="Arial"/>
                <a:sym typeface="Arial"/>
              </a:defRPr>
            </a:pPr>
            <a:r>
              <a:rPr dirty="0">
                <a:solidFill>
                  <a:srgbClr val="00B050"/>
                </a:solidFill>
              </a:rPr>
              <a:t>Need of further</a:t>
            </a:r>
            <a:r>
              <a:rPr spc="-500" dirty="0">
                <a:solidFill>
                  <a:srgbClr val="00B050"/>
                </a:solidFill>
              </a:rPr>
              <a:t> </a:t>
            </a:r>
            <a:r>
              <a:rPr dirty="0">
                <a:solidFill>
                  <a:srgbClr val="00B050"/>
                </a:solidFill>
              </a:rPr>
              <a:t>education</a:t>
            </a:r>
          </a:p>
        </p:txBody>
      </p:sp>
      <p:sp>
        <p:nvSpPr>
          <p:cNvPr id="425" name="object 4"/>
          <p:cNvSpPr txBox="1"/>
          <p:nvPr/>
        </p:nvSpPr>
        <p:spPr>
          <a:xfrm>
            <a:off x="535939" y="1988840"/>
            <a:ext cx="7694932" cy="36967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95579" marR="5080" indent="-182879">
              <a:buClr>
                <a:srgbClr val="92A199"/>
              </a:buClr>
              <a:buSzPct val="83928"/>
              <a:buFont typeface="Arial"/>
              <a:buChar char="•"/>
              <a:tabLst>
                <a:tab pos="190500" algn="l"/>
              </a:tabLst>
              <a:defRPr sz="2800" b="1" spc="-5">
                <a:solidFill>
                  <a:srgbClr val="292934"/>
                </a:solidFill>
                <a:latin typeface="Arial"/>
                <a:ea typeface="Arial"/>
                <a:cs typeface="Arial"/>
                <a:sym typeface="Arial"/>
              </a:defRPr>
            </a:pPr>
            <a:r>
              <a:rPr dirty="0"/>
              <a:t>Judges </a:t>
            </a:r>
            <a:r>
              <a:rPr b="0" dirty="0"/>
              <a:t>– </a:t>
            </a:r>
            <a:r>
              <a:rPr b="0" spc="0" dirty="0"/>
              <a:t>interpretation </a:t>
            </a:r>
            <a:r>
              <a:rPr b="0" dirty="0"/>
              <a:t>of breed </a:t>
            </a:r>
            <a:r>
              <a:rPr b="0" spc="0" dirty="0"/>
              <a:t>standards and  recognizing health, function and</a:t>
            </a:r>
            <a:r>
              <a:rPr b="0" spc="25" dirty="0"/>
              <a:t> </a:t>
            </a:r>
            <a:r>
              <a:rPr b="0" dirty="0"/>
              <a:t>balance</a:t>
            </a:r>
          </a:p>
          <a:p>
            <a:pPr marL="195579" indent="-182879">
              <a:spcBef>
                <a:spcPts val="600"/>
              </a:spcBef>
              <a:buClr>
                <a:srgbClr val="92A199"/>
              </a:buClr>
              <a:buSzPct val="83928"/>
              <a:buFont typeface="Arial"/>
              <a:buChar char="•"/>
              <a:tabLst>
                <a:tab pos="190500" algn="l"/>
              </a:tabLst>
              <a:defRPr sz="2800" b="1" spc="-5">
                <a:solidFill>
                  <a:srgbClr val="292934"/>
                </a:solidFill>
                <a:latin typeface="Arial"/>
                <a:ea typeface="Arial"/>
                <a:cs typeface="Arial"/>
                <a:sym typeface="Arial"/>
              </a:defRPr>
            </a:pPr>
            <a:r>
              <a:rPr dirty="0"/>
              <a:t>Breeders</a:t>
            </a:r>
          </a:p>
          <a:p>
            <a:pPr marL="195579" indent="-182879">
              <a:spcBef>
                <a:spcPts val="600"/>
              </a:spcBef>
              <a:buClr>
                <a:srgbClr val="92A199"/>
              </a:buClr>
              <a:buSzPct val="83928"/>
              <a:buFont typeface="Arial"/>
              <a:buChar char="•"/>
              <a:tabLst>
                <a:tab pos="190500" algn="l"/>
              </a:tabLst>
              <a:defRPr sz="2800" b="1" spc="-5">
                <a:solidFill>
                  <a:srgbClr val="292934"/>
                </a:solidFill>
                <a:latin typeface="Arial"/>
                <a:ea typeface="Arial"/>
                <a:cs typeface="Arial"/>
                <a:sym typeface="Arial"/>
              </a:defRPr>
            </a:pPr>
            <a:r>
              <a:rPr dirty="0"/>
              <a:t>(future)</a:t>
            </a:r>
            <a:r>
              <a:rPr spc="10" dirty="0"/>
              <a:t> </a:t>
            </a:r>
            <a:r>
              <a:rPr dirty="0"/>
              <a:t>owners</a:t>
            </a:r>
          </a:p>
          <a:p>
            <a:pPr marL="195579" indent="-182879">
              <a:spcBef>
                <a:spcPts val="600"/>
              </a:spcBef>
              <a:buClr>
                <a:srgbClr val="92A199"/>
              </a:buClr>
              <a:buSzPct val="83928"/>
              <a:buFont typeface="Arial"/>
              <a:buChar char="•"/>
              <a:tabLst>
                <a:tab pos="190500" algn="l"/>
              </a:tabLst>
              <a:defRPr sz="2800" b="1" spc="-15">
                <a:solidFill>
                  <a:srgbClr val="292934"/>
                </a:solidFill>
                <a:latin typeface="Arial"/>
                <a:ea typeface="Arial"/>
                <a:cs typeface="Arial"/>
                <a:sym typeface="Arial"/>
              </a:defRPr>
            </a:pPr>
            <a:r>
              <a:rPr dirty="0"/>
              <a:t>Veterinarians</a:t>
            </a:r>
          </a:p>
          <a:p>
            <a:pPr marL="195579" indent="-182879">
              <a:spcBef>
                <a:spcPts val="600"/>
              </a:spcBef>
              <a:buClr>
                <a:srgbClr val="92A199"/>
              </a:buClr>
              <a:buSzPct val="83928"/>
              <a:buFont typeface="Arial"/>
              <a:buChar char="•"/>
              <a:tabLst>
                <a:tab pos="190500" algn="l"/>
              </a:tabLst>
              <a:defRPr sz="2800" b="1" spc="-10">
                <a:solidFill>
                  <a:srgbClr val="292934"/>
                </a:solidFill>
                <a:latin typeface="Arial"/>
                <a:ea typeface="Arial"/>
                <a:cs typeface="Arial"/>
                <a:sym typeface="Arial"/>
              </a:defRPr>
            </a:pPr>
            <a:r>
              <a:rPr dirty="0"/>
              <a:t>The</a:t>
            </a:r>
            <a:r>
              <a:rPr spc="15" dirty="0"/>
              <a:t> </a:t>
            </a:r>
            <a:r>
              <a:rPr spc="-5" dirty="0"/>
              <a:t>public</a:t>
            </a:r>
          </a:p>
          <a:p>
            <a:pPr marL="195579" indent="-182879">
              <a:spcBef>
                <a:spcPts val="600"/>
              </a:spcBef>
              <a:buClr>
                <a:srgbClr val="92A199"/>
              </a:buClr>
              <a:buSzPct val="83928"/>
              <a:buFont typeface="Arial"/>
              <a:buChar char="•"/>
              <a:tabLst>
                <a:tab pos="190500" algn="l"/>
              </a:tabLst>
              <a:defRPr sz="2800" b="1" spc="-10">
                <a:solidFill>
                  <a:srgbClr val="292934"/>
                </a:solidFill>
                <a:latin typeface="Arial"/>
                <a:ea typeface="Arial"/>
                <a:cs typeface="Arial"/>
                <a:sym typeface="Arial"/>
              </a:defRPr>
            </a:pPr>
            <a:r>
              <a:rPr dirty="0"/>
              <a:t>The</a:t>
            </a:r>
            <a:r>
              <a:rPr spc="10" dirty="0"/>
              <a:t> </a:t>
            </a:r>
            <a:r>
              <a:rPr spc="-5" dirty="0"/>
              <a:t>governments</a:t>
            </a:r>
          </a:p>
          <a:p>
            <a:pPr marL="195579" indent="-182879">
              <a:spcBef>
                <a:spcPts val="600"/>
              </a:spcBef>
              <a:buClr>
                <a:srgbClr val="92A199"/>
              </a:buClr>
              <a:buSzPct val="83928"/>
              <a:buFont typeface="Arial"/>
              <a:buChar char="•"/>
              <a:tabLst>
                <a:tab pos="190500" algn="l"/>
              </a:tabLst>
              <a:defRPr sz="2800" b="1" spc="-5">
                <a:solidFill>
                  <a:srgbClr val="292934"/>
                </a:solidFill>
                <a:latin typeface="Arial"/>
                <a:ea typeface="Arial"/>
                <a:cs typeface="Arial"/>
                <a:sym typeface="Arial"/>
              </a:defRPr>
            </a:pPr>
            <a:r>
              <a:rPr dirty="0"/>
              <a:t>Advertising</a:t>
            </a:r>
            <a:r>
              <a:rPr spc="10" dirty="0"/>
              <a:t> </a:t>
            </a:r>
            <a:r>
              <a:rPr dirty="0"/>
              <a:t>companies/media</a:t>
            </a:r>
          </a:p>
        </p:txBody>
      </p:sp>
      <p:sp>
        <p:nvSpPr>
          <p:cNvPr id="426" name="object 5"/>
          <p:cNvSpPr/>
          <p:nvPr/>
        </p:nvSpPr>
        <p:spPr>
          <a:xfrm>
            <a:off x="4697857" y="3356990"/>
            <a:ext cx="4366642" cy="1497332"/>
          </a:xfrm>
          <a:custGeom>
            <a:avLst/>
            <a:gdLst/>
            <a:ahLst/>
            <a:cxnLst>
              <a:cxn ang="0">
                <a:pos x="wd2" y="hd2"/>
              </a:cxn>
              <a:cxn ang="5400000">
                <a:pos x="wd2" y="hd2"/>
              </a:cxn>
              <a:cxn ang="10800000">
                <a:pos x="wd2" y="hd2"/>
              </a:cxn>
              <a:cxn ang="16200000">
                <a:pos x="wd2" y="hd2"/>
              </a:cxn>
            </a:cxnLst>
            <a:rect l="0" t="0" r="r" b="b"/>
            <a:pathLst>
              <a:path w="21600" h="21600" extrusionOk="0">
                <a:moveTo>
                  <a:pt x="20949" y="0"/>
                </a:moveTo>
                <a:lnTo>
                  <a:pt x="0" y="11568"/>
                </a:lnTo>
                <a:lnTo>
                  <a:pt x="651" y="21600"/>
                </a:lnTo>
                <a:lnTo>
                  <a:pt x="21600" y="10034"/>
                </a:lnTo>
                <a:lnTo>
                  <a:pt x="20949" y="0"/>
                </a:lnTo>
                <a:close/>
              </a:path>
            </a:pathLst>
          </a:custGeom>
          <a:solidFill>
            <a:srgbClr val="FFFF00"/>
          </a:solidFill>
          <a:ln w="12700">
            <a:miter lim="400000"/>
          </a:ln>
        </p:spPr>
        <p:txBody>
          <a:bodyPr lIns="45719" rIns="45719"/>
          <a:lstStyle/>
          <a:p>
            <a:endParaRPr/>
          </a:p>
        </p:txBody>
      </p:sp>
      <p:sp>
        <p:nvSpPr>
          <p:cNvPr id="427" name="object 6"/>
          <p:cNvSpPr/>
          <p:nvPr/>
        </p:nvSpPr>
        <p:spPr>
          <a:xfrm>
            <a:off x="4826000" y="3549141"/>
            <a:ext cx="3669156" cy="1176529"/>
          </a:xfrm>
          <a:prstGeom prst="rect">
            <a:avLst/>
          </a:prstGeom>
          <a:blipFill>
            <a:blip r:embed="rId2"/>
            <a:stretch>
              <a:fillRect/>
            </a:stretch>
          </a:blipFill>
          <a:ln w="12700">
            <a:miter lim="400000"/>
          </a:ln>
        </p:spPr>
        <p:txBody>
          <a:bodyPr lIns="45719" rIns="45719"/>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object 2"/>
          <p:cNvSpPr txBox="1"/>
          <p:nvPr/>
        </p:nvSpPr>
        <p:spPr>
          <a:xfrm>
            <a:off x="428596" y="428604"/>
            <a:ext cx="8429684" cy="14729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44194" indent="551815" algn="ctr">
              <a:lnSpc>
                <a:spcPts val="1700"/>
              </a:lnSpc>
              <a:spcBef>
                <a:spcPts val="200"/>
              </a:spcBef>
              <a:defRPr sz="2800" spc="-35">
                <a:latin typeface="Times New Roman"/>
                <a:ea typeface="Times New Roman"/>
                <a:cs typeface="Times New Roman"/>
                <a:sym typeface="Times New Roman"/>
              </a:defRPr>
            </a:pPr>
            <a:endParaRPr/>
          </a:p>
          <a:p>
            <a:pPr marR="544194" indent="551815" algn="ctr">
              <a:lnSpc>
                <a:spcPts val="1700"/>
              </a:lnSpc>
              <a:spcBef>
                <a:spcPts val="200"/>
              </a:spcBef>
              <a:defRPr sz="2800" spc="-35">
                <a:latin typeface="Times New Roman"/>
                <a:ea typeface="Times New Roman"/>
                <a:cs typeface="Times New Roman"/>
                <a:sym typeface="Times New Roman"/>
              </a:defRPr>
            </a:pPr>
            <a:r>
              <a:t>Public </a:t>
            </a:r>
            <a:r>
              <a:rPr spc="-20"/>
              <a:t>Perceptions </a:t>
            </a:r>
            <a:r>
              <a:rPr spc="-5"/>
              <a:t>of </a:t>
            </a:r>
            <a:r>
              <a:rPr spc="0"/>
              <a:t>Dog </a:t>
            </a:r>
            <a:r>
              <a:rPr spc="-55"/>
              <a:t>Welfare, </a:t>
            </a:r>
            <a:r>
              <a:rPr spc="-45"/>
              <a:t>Sourcing  </a:t>
            </a:r>
            <a:r>
              <a:rPr spc="-20"/>
              <a:t>and </a:t>
            </a:r>
          </a:p>
          <a:p>
            <a:pPr marR="544194" indent="551815" algn="ctr">
              <a:lnSpc>
                <a:spcPts val="1700"/>
              </a:lnSpc>
              <a:spcBef>
                <a:spcPts val="200"/>
              </a:spcBef>
              <a:defRPr sz="2800" spc="-20">
                <a:latin typeface="Times New Roman"/>
                <a:ea typeface="Times New Roman"/>
                <a:cs typeface="Times New Roman"/>
                <a:sym typeface="Times New Roman"/>
              </a:defRPr>
            </a:pPr>
            <a:endParaRPr spc="-20"/>
          </a:p>
          <a:p>
            <a:pPr marR="544194" indent="551815" algn="ctr">
              <a:lnSpc>
                <a:spcPts val="1700"/>
              </a:lnSpc>
              <a:spcBef>
                <a:spcPts val="200"/>
              </a:spcBef>
              <a:defRPr sz="2800" spc="-45">
                <a:latin typeface="Times New Roman"/>
                <a:ea typeface="Times New Roman"/>
                <a:cs typeface="Times New Roman"/>
                <a:sym typeface="Times New Roman"/>
              </a:defRPr>
            </a:pPr>
            <a:r>
              <a:t>Breeding</a:t>
            </a:r>
            <a:r>
              <a:rPr spc="10"/>
              <a:t> </a:t>
            </a:r>
            <a:r>
              <a:rPr spc="-40"/>
              <a:t>Regulation</a:t>
            </a:r>
          </a:p>
          <a:p>
            <a:pPr>
              <a:defRPr sz="2600">
                <a:latin typeface="Times New Roman"/>
                <a:ea typeface="Times New Roman"/>
                <a:cs typeface="Times New Roman"/>
                <a:sym typeface="Times New Roman"/>
              </a:defRPr>
            </a:pPr>
            <a:endParaRPr spc="-40"/>
          </a:p>
          <a:p>
            <a:pPr marR="5080" indent="12064" algn="ctr">
              <a:lnSpc>
                <a:spcPts val="1200"/>
              </a:lnSpc>
              <a:defRPr sz="1100" spc="-75">
                <a:latin typeface="Times New Roman"/>
                <a:ea typeface="Times New Roman"/>
                <a:cs typeface="Times New Roman"/>
                <a:sym typeface="Times New Roman"/>
              </a:defRPr>
            </a:pPr>
            <a:r>
              <a:t>By </a:t>
            </a:r>
            <a:r>
              <a:rPr spc="-19"/>
              <a:t>Courtney </a:t>
            </a:r>
            <a:r>
              <a:rPr spc="-39"/>
              <a:t>Bir </a:t>
            </a:r>
            <a:r>
              <a:rPr spc="-19"/>
              <a:t>(birc@purdue.edu), </a:t>
            </a:r>
            <a:r>
              <a:rPr spc="4"/>
              <a:t>Dr. </a:t>
            </a:r>
            <a:r>
              <a:rPr spc="-30"/>
              <a:t>Candace Croney </a:t>
            </a:r>
            <a:r>
              <a:rPr spc="-19"/>
              <a:t>(ccroney@purdue.edu) and  </a:t>
            </a:r>
            <a:r>
              <a:rPr spc="4"/>
              <a:t>Dr. </a:t>
            </a:r>
            <a:r>
              <a:rPr spc="-19"/>
              <a:t>Nicole </a:t>
            </a:r>
            <a:r>
              <a:rPr spc="-25"/>
              <a:t>Olynk </a:t>
            </a:r>
            <a:r>
              <a:rPr spc="-30"/>
              <a:t>Widmar</a:t>
            </a:r>
            <a:r>
              <a:rPr spc="15"/>
              <a:t> </a:t>
            </a:r>
            <a:r>
              <a:rPr spc="-19"/>
              <a:t>(nwidmar@purdue.edu)</a:t>
            </a:r>
          </a:p>
        </p:txBody>
      </p:sp>
      <p:sp>
        <p:nvSpPr>
          <p:cNvPr id="477" name="object 3"/>
          <p:cNvSpPr txBox="1"/>
          <p:nvPr/>
        </p:nvSpPr>
        <p:spPr>
          <a:xfrm>
            <a:off x="952051" y="5816830"/>
            <a:ext cx="7240494" cy="466387"/>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marL="1929763" marR="184785" indent="-1738627">
              <a:lnSpc>
                <a:spcPct val="108100"/>
              </a:lnSpc>
              <a:defRPr sz="1600" spc="-30">
                <a:solidFill>
                  <a:srgbClr val="FFFFFF"/>
                </a:solidFill>
                <a:latin typeface="Times New Roman"/>
                <a:ea typeface="Times New Roman"/>
                <a:cs typeface="Times New Roman"/>
                <a:sym typeface="Times New Roman"/>
              </a:defRPr>
            </a:pPr>
            <a:r>
              <a:t>Published </a:t>
            </a:r>
            <a:r>
              <a:rPr spc="-65"/>
              <a:t>by </a:t>
            </a:r>
            <a:r>
              <a:rPr spc="-5"/>
              <a:t>the </a:t>
            </a:r>
            <a:r>
              <a:rPr spc="-20"/>
              <a:t>Center </a:t>
            </a:r>
            <a:r>
              <a:rPr spc="-5"/>
              <a:t>for </a:t>
            </a:r>
            <a:r>
              <a:rPr spc="-50"/>
              <a:t>Animal Welfare </a:t>
            </a:r>
            <a:r>
              <a:rPr spc="-55"/>
              <a:t>Science </a:t>
            </a:r>
            <a:r>
              <a:rPr spc="-25"/>
              <a:t>at </a:t>
            </a:r>
            <a:r>
              <a:rPr spc="-15"/>
              <a:t>Purdue </a:t>
            </a:r>
            <a:r>
              <a:rPr spc="-45"/>
              <a:t>University  </a:t>
            </a:r>
            <a:r>
              <a:rPr spc="-50"/>
              <a:t>RP.2016-02 </a:t>
            </a:r>
            <a:r>
              <a:rPr spc="475"/>
              <a:t>|</a:t>
            </a:r>
            <a:r>
              <a:rPr spc="80"/>
              <a:t> </a:t>
            </a:r>
            <a:r>
              <a:rPr spc="-35"/>
              <a:t>June </a:t>
            </a:r>
            <a:r>
              <a:rPr spc="-55"/>
              <a:t>2016</a:t>
            </a:r>
          </a:p>
        </p:txBody>
      </p:sp>
      <p:sp>
        <p:nvSpPr>
          <p:cNvPr id="478" name="object 4"/>
          <p:cNvSpPr/>
          <p:nvPr/>
        </p:nvSpPr>
        <p:spPr>
          <a:xfrm>
            <a:off x="1810868" y="2129096"/>
            <a:ext cx="5522260" cy="2598767"/>
          </a:xfrm>
          <a:prstGeom prst="rect">
            <a:avLst/>
          </a:prstGeom>
          <a:blipFill>
            <a:blip r:embed="rId2"/>
            <a:stretch>
              <a:fillRect/>
            </a:stretch>
          </a:blipFill>
          <a:ln w="12700">
            <a:miter lim="400000"/>
          </a:ln>
        </p:spPr>
        <p:txBody>
          <a:bodyPr lIns="45719" rIns="45719"/>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Rectangle 1"/>
          <p:cNvSpPr txBox="1"/>
          <p:nvPr/>
        </p:nvSpPr>
        <p:spPr>
          <a:xfrm>
            <a:off x="857223" y="571479"/>
            <a:ext cx="7929620" cy="171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1"/>
            </a:lvl1pPr>
          </a:lstStyle>
          <a:p>
            <a:r>
              <a:t>How much ability does each of the following parties have to influence and assure proper animal welfare/humane treatment practices for BREEDING dogs? 	Rated “very High”</a:t>
            </a:r>
          </a:p>
        </p:txBody>
      </p:sp>
      <p:sp>
        <p:nvSpPr>
          <p:cNvPr id="580" name="Rectangle 2"/>
          <p:cNvSpPr txBox="1"/>
          <p:nvPr/>
        </p:nvSpPr>
        <p:spPr>
          <a:xfrm>
            <a:off x="428596" y="2714620"/>
            <a:ext cx="8286808" cy="203132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dirty="0" smtClean="0"/>
              <a:t>Local humane societies/shelters &amp;ASPCA &amp;Humane Society		</a:t>
            </a:r>
            <a:r>
              <a:rPr lang="en-US" b="1" dirty="0" smtClean="0">
                <a:solidFill>
                  <a:srgbClr val="FF0000"/>
                </a:solidFill>
              </a:rPr>
              <a:t>61</a:t>
            </a:r>
            <a:r>
              <a:rPr lang="en-US" b="1" dirty="0" smtClean="0">
                <a:solidFill>
                  <a:srgbClr val="FF0000"/>
                </a:solidFill>
              </a:rPr>
              <a:t>%</a:t>
            </a:r>
            <a:r>
              <a:rPr lang="en-US" dirty="0" smtClean="0"/>
              <a:t> </a:t>
            </a:r>
            <a:r>
              <a:rPr lang="en-US" dirty="0" smtClean="0"/>
              <a:t>         </a:t>
            </a:r>
            <a:r>
              <a:rPr lang="en-US" dirty="0" smtClean="0"/>
              <a:t>American Veterinary Medical Association (AVMA)	 </a:t>
            </a:r>
            <a:r>
              <a:rPr lang="en-US" dirty="0" smtClean="0">
                <a:solidFill>
                  <a:srgbClr val="FF0000"/>
                </a:solidFill>
              </a:rPr>
              <a:t>	</a:t>
            </a:r>
            <a:r>
              <a:rPr lang="en-US" dirty="0" smtClean="0">
                <a:solidFill>
                  <a:srgbClr val="FF0000"/>
                </a:solidFill>
              </a:rPr>
              <a:t>                  </a:t>
            </a:r>
            <a:r>
              <a:rPr lang="en-US" b="1" dirty="0" smtClean="0">
                <a:solidFill>
                  <a:srgbClr val="FF0000"/>
                </a:solidFill>
              </a:rPr>
              <a:t>36</a:t>
            </a:r>
            <a:r>
              <a:rPr lang="en-US" dirty="0" smtClean="0">
                <a:solidFill>
                  <a:srgbClr val="FF0000"/>
                </a:solidFill>
              </a:rPr>
              <a:t>%</a:t>
            </a:r>
            <a:r>
              <a:rPr lang="en-US" b="1" dirty="0" smtClean="0">
                <a:solidFill>
                  <a:srgbClr val="FF0000"/>
                </a:solidFill>
              </a:rPr>
              <a:t>          American </a:t>
            </a:r>
            <a:r>
              <a:rPr lang="en-US" b="1" dirty="0" smtClean="0">
                <a:solidFill>
                  <a:srgbClr val="FF0000"/>
                </a:solidFill>
              </a:rPr>
              <a:t>Kennel Club (AKC) 	</a:t>
            </a:r>
            <a:r>
              <a:rPr lang="en-US" b="1" dirty="0" smtClean="0"/>
              <a:t>								</a:t>
            </a:r>
            <a:r>
              <a:rPr lang="en-US" b="1" dirty="0" smtClean="0">
                <a:solidFill>
                  <a:srgbClr val="FF0000"/>
                </a:solidFill>
              </a:rPr>
              <a:t>18</a:t>
            </a:r>
            <a:r>
              <a:rPr lang="en-US" b="1" dirty="0" smtClean="0">
                <a:solidFill>
                  <a:srgbClr val="FF0000"/>
                </a:solidFill>
              </a:rPr>
              <a:t>%</a:t>
            </a:r>
          </a:p>
          <a:p>
            <a:r>
              <a:rPr lang="en-US" b="1" dirty="0" smtClean="0">
                <a:solidFill>
                  <a:srgbClr val="FF0000"/>
                </a:solidFill>
              </a:rPr>
              <a:t>Breeders  												16</a:t>
            </a:r>
            <a:r>
              <a:rPr lang="en-US" b="1" dirty="0" smtClean="0">
                <a:solidFill>
                  <a:srgbClr val="FF0000"/>
                </a:solidFill>
              </a:rPr>
              <a:t>%</a:t>
            </a:r>
            <a:endParaRPr lang="en-US" b="1" dirty="0" smtClean="0">
              <a:solidFill>
                <a:srgbClr val="FF0000"/>
              </a:solidFill>
            </a:endParaRPr>
          </a:p>
          <a:p>
            <a:r>
              <a:rPr smtClean="0"/>
              <a:t>Pet </a:t>
            </a:r>
            <a:r>
              <a:rPr dirty="0"/>
              <a:t>buyers/purchasers					</a:t>
            </a:r>
            <a:r>
              <a:rPr lang="en-GB" dirty="0"/>
              <a:t>					</a:t>
            </a:r>
            <a:r>
              <a:rPr dirty="0"/>
              <a:t> 14%</a:t>
            </a:r>
            <a:r>
              <a:rPr/>
              <a:t>	</a:t>
            </a:r>
            <a:endParaRPr dirty="0"/>
          </a:p>
          <a:p>
            <a:r>
              <a:rPr dirty="0"/>
              <a:t>Pet food companies 				</a:t>
            </a:r>
            <a:r>
              <a:rPr lang="en-GB" dirty="0"/>
              <a:t>					</a:t>
            </a:r>
            <a:r>
              <a:rPr dirty="0"/>
              <a:t>	9%</a:t>
            </a:r>
          </a:p>
          <a:p>
            <a:r>
              <a:rPr dirty="0"/>
              <a:t>Pet stores 						</a:t>
            </a:r>
            <a:r>
              <a:rPr lang="en-GB" dirty="0"/>
              <a:t>						</a:t>
            </a:r>
            <a:r>
              <a:rPr dirty="0"/>
              <a:t>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object 3"/>
          <p:cNvSpPr txBox="1">
            <a:spLocks noGrp="1"/>
          </p:cNvSpPr>
          <p:nvPr>
            <p:ph type="title"/>
          </p:nvPr>
        </p:nvSpPr>
        <p:spPr>
          <a:xfrm>
            <a:off x="535939" y="697737"/>
            <a:ext cx="3808097" cy="635001"/>
          </a:xfrm>
          <a:prstGeom prst="rect">
            <a:avLst/>
          </a:prstGeom>
        </p:spPr>
        <p:txBody>
          <a:bodyPr lIns="0" tIns="0" rIns="0" bIns="0">
            <a:normAutofit/>
          </a:bodyPr>
          <a:lstStyle/>
          <a:p>
            <a:pPr indent="12700">
              <a:defRPr sz="4000" spc="-100">
                <a:solidFill>
                  <a:srgbClr val="D2523B"/>
                </a:solidFill>
                <a:latin typeface="Arial"/>
                <a:ea typeface="Arial"/>
                <a:cs typeface="Arial"/>
                <a:sym typeface="Arial"/>
              </a:defRPr>
            </a:pPr>
            <a:r>
              <a:rPr dirty="0">
                <a:solidFill>
                  <a:schemeClr val="accent2">
                    <a:lumMod val="75000"/>
                  </a:schemeClr>
                </a:solidFill>
              </a:rPr>
              <a:t>Further</a:t>
            </a:r>
            <a:r>
              <a:rPr spc="-300" dirty="0">
                <a:solidFill>
                  <a:schemeClr val="accent2">
                    <a:lumMod val="75000"/>
                  </a:schemeClr>
                </a:solidFill>
              </a:rPr>
              <a:t> </a:t>
            </a:r>
            <a:r>
              <a:rPr dirty="0">
                <a:solidFill>
                  <a:schemeClr val="accent2">
                    <a:lumMod val="75000"/>
                  </a:schemeClr>
                </a:solidFill>
              </a:rPr>
              <a:t>education</a:t>
            </a:r>
          </a:p>
        </p:txBody>
      </p:sp>
      <p:sp>
        <p:nvSpPr>
          <p:cNvPr id="474" name="object 4"/>
          <p:cNvSpPr txBox="1"/>
          <p:nvPr/>
        </p:nvSpPr>
        <p:spPr>
          <a:xfrm>
            <a:off x="810259" y="1625549"/>
            <a:ext cx="7538719" cy="20287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3000">
                <a:latin typeface="Times New Roman"/>
                <a:ea typeface="Times New Roman"/>
                <a:cs typeface="Times New Roman"/>
                <a:sym typeface="Times New Roman"/>
              </a:defRPr>
            </a:pPr>
            <a:endParaRPr i="1" dirty="0"/>
          </a:p>
          <a:p>
            <a:pPr marL="195579" indent="-182879">
              <a:spcBef>
                <a:spcPts val="100"/>
              </a:spcBef>
              <a:buClr>
                <a:srgbClr val="92A199"/>
              </a:buClr>
              <a:buSzPct val="85416"/>
              <a:buFont typeface="Arial"/>
              <a:buChar char="•"/>
              <a:tabLst>
                <a:tab pos="190500" algn="l"/>
              </a:tabLst>
              <a:defRPr sz="2400" b="1" spc="-5">
                <a:solidFill>
                  <a:srgbClr val="292934"/>
                </a:solidFill>
                <a:latin typeface="Arial"/>
                <a:ea typeface="Arial"/>
                <a:cs typeface="Arial"/>
                <a:sym typeface="Arial"/>
              </a:defRPr>
            </a:pPr>
            <a:r>
              <a:rPr lang="en-GB" dirty="0"/>
              <a:t>Further education </a:t>
            </a:r>
            <a:r>
              <a:rPr lang="en-GB" i="1" spc="0" dirty="0"/>
              <a:t>all</a:t>
            </a:r>
            <a:r>
              <a:rPr lang="en-GB" i="1" spc="-25" dirty="0"/>
              <a:t> </a:t>
            </a:r>
            <a:r>
              <a:rPr lang="en-GB" i="1" dirty="0" smtClean="0"/>
              <a:t>stakeholders.           </a:t>
            </a:r>
            <a:r>
              <a:rPr smtClean="0"/>
              <a:t>Changing </a:t>
            </a:r>
            <a:r>
              <a:rPr spc="0" dirty="0"/>
              <a:t>the </a:t>
            </a:r>
            <a:r>
              <a:rPr dirty="0"/>
              <a:t>perception </a:t>
            </a:r>
            <a:r>
              <a:rPr spc="0" dirty="0"/>
              <a:t>of </a:t>
            </a:r>
            <a:r>
              <a:rPr dirty="0"/>
              <a:t>a desired </a:t>
            </a:r>
            <a:r>
              <a:rPr spc="0" dirty="0"/>
              <a:t>individual</a:t>
            </a:r>
            <a:r>
              <a:rPr spc="-65" dirty="0"/>
              <a:t> </a:t>
            </a:r>
            <a:r>
              <a:rPr spc="0" dirty="0"/>
              <a:t>in  </a:t>
            </a:r>
            <a:r>
              <a:rPr lang="en-GB" spc="0" dirty="0"/>
              <a:t>pedigree breeds </a:t>
            </a:r>
            <a:r>
              <a:rPr spc="0" dirty="0"/>
              <a:t>...</a:t>
            </a:r>
          </a:p>
          <a:p>
            <a:pPr>
              <a:defRPr sz="2900">
                <a:latin typeface="Times New Roman"/>
                <a:ea typeface="Times New Roman"/>
                <a:cs typeface="Times New Roman"/>
                <a:sym typeface="Times New Roman"/>
              </a:defRPr>
            </a:pPr>
            <a:endParaRPr spc="0" dirty="0"/>
          </a:p>
        </p:txBody>
      </p:sp>
      <p:sp>
        <p:nvSpPr>
          <p:cNvPr id="2" name="TextBox 1">
            <a:extLst>
              <a:ext uri="{FF2B5EF4-FFF2-40B4-BE49-F238E27FC236}">
                <a16:creationId xmlns="" xmlns:a16="http://schemas.microsoft.com/office/drawing/2014/main" id="{1508B3FB-676B-417D-9E55-55989AA42009}"/>
              </a:ext>
            </a:extLst>
          </p:cNvPr>
          <p:cNvSpPr txBox="1"/>
          <p:nvPr/>
        </p:nvSpPr>
        <p:spPr>
          <a:xfrm>
            <a:off x="899592" y="3654310"/>
            <a:ext cx="7344816" cy="2031325"/>
          </a:xfrm>
          <a:prstGeom prst="rect">
            <a:avLst/>
          </a:prstGeom>
          <a:noFill/>
        </p:spPr>
        <p:txBody>
          <a:bodyPr wrap="square" rtlCol="0">
            <a:spAutoFit/>
          </a:bodyPr>
          <a:lstStyle/>
          <a:p>
            <a:pPr algn="ctr"/>
            <a:r>
              <a:rPr lang="en-GB" sz="3600" i="1" dirty="0">
                <a:solidFill>
                  <a:srgbClr val="FF0000"/>
                </a:solidFill>
              </a:rPr>
              <a:t>The </a:t>
            </a:r>
            <a:r>
              <a:rPr lang="en-GB" sz="3600" i="1" spc="-5" dirty="0">
                <a:solidFill>
                  <a:srgbClr val="FF0000"/>
                </a:solidFill>
              </a:rPr>
              <a:t>most desirable </a:t>
            </a:r>
            <a:r>
              <a:rPr lang="en-GB" sz="3600" i="1" dirty="0">
                <a:solidFill>
                  <a:srgbClr val="FF0000"/>
                </a:solidFill>
              </a:rPr>
              <a:t>dog </a:t>
            </a:r>
            <a:r>
              <a:rPr lang="en-GB" sz="3600" i="1" spc="-5" dirty="0">
                <a:solidFill>
                  <a:srgbClr val="FF0000"/>
                </a:solidFill>
              </a:rPr>
              <a:t>is a </a:t>
            </a:r>
            <a:r>
              <a:rPr lang="en-GB" sz="3600" i="1" dirty="0">
                <a:solidFill>
                  <a:srgbClr val="FF0000"/>
                </a:solidFill>
              </a:rPr>
              <a:t>healthy dog with good temperament  and good</a:t>
            </a:r>
            <a:r>
              <a:rPr lang="en-GB" sz="3600" i="1" spc="25" dirty="0">
                <a:solidFill>
                  <a:srgbClr val="FF0000"/>
                </a:solidFill>
              </a:rPr>
              <a:t> </a:t>
            </a:r>
            <a:r>
              <a:rPr lang="en-GB" sz="3600" i="1" spc="-5" dirty="0">
                <a:solidFill>
                  <a:srgbClr val="FF0000"/>
                </a:solidFill>
              </a:rPr>
              <a:t>welfare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7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Title 1"/>
          <p:cNvSpPr txBox="1">
            <a:spLocks noGrp="1"/>
          </p:cNvSpPr>
          <p:nvPr>
            <p:ph type="title"/>
          </p:nvPr>
        </p:nvSpPr>
        <p:spPr>
          <a:xfrm>
            <a:off x="822960" y="286605"/>
            <a:ext cx="7543800" cy="1213570"/>
          </a:xfrm>
          <a:prstGeom prst="rect">
            <a:avLst/>
          </a:prstGeom>
        </p:spPr>
        <p:txBody>
          <a:bodyPr/>
          <a:lstStyle/>
          <a:p>
            <a:pPr algn="ctr"/>
            <a:r>
              <a:t>Pedigree Problem ?</a:t>
            </a:r>
          </a:p>
        </p:txBody>
      </p:sp>
      <p:sp>
        <p:nvSpPr>
          <p:cNvPr id="546" name="Content Placeholder 2"/>
          <p:cNvSpPr txBox="1">
            <a:spLocks noGrp="1"/>
          </p:cNvSpPr>
          <p:nvPr>
            <p:ph type="body" sz="half" idx="1"/>
          </p:nvPr>
        </p:nvSpPr>
        <p:spPr>
          <a:xfrm>
            <a:off x="457200" y="1714488"/>
            <a:ext cx="4038600" cy="4411675"/>
          </a:xfrm>
          <a:prstGeom prst="rect">
            <a:avLst/>
          </a:prstGeom>
        </p:spPr>
        <p:txBody>
          <a:bodyPr/>
          <a:lstStyle/>
          <a:p>
            <a:pPr marL="334963" indent="-334963" defTabSz="895350">
              <a:lnSpc>
                <a:spcPct val="81000"/>
              </a:lnSpc>
              <a:defRPr sz="2500"/>
            </a:pPr>
            <a:r>
              <a:t>Public perceptionof Hybrid vigour ? </a:t>
            </a:r>
          </a:p>
          <a:p>
            <a:pPr marL="334963" indent="-334963" defTabSz="895350">
              <a:lnSpc>
                <a:spcPct val="81000"/>
              </a:lnSpc>
              <a:defRPr sz="2500" b="1"/>
            </a:pPr>
            <a:r>
              <a:t>BUT</a:t>
            </a:r>
            <a:r>
              <a:rPr b="0"/>
              <a:t> recent research (vet records of over 150,000 dogs ) from RSPCA / Royal Vet college shows </a:t>
            </a:r>
            <a:r>
              <a:t>no</a:t>
            </a:r>
            <a:r>
              <a:rPr b="0"/>
              <a:t> difference in health aspects between Pedigree and crossbreed/ mongrel dogs</a:t>
            </a:r>
          </a:p>
          <a:p>
            <a:pPr marL="334963" indent="-334963" algn="ctr" defTabSz="895350">
              <a:lnSpc>
                <a:spcPct val="81000"/>
              </a:lnSpc>
              <a:buNone/>
              <a:defRPr sz="2500"/>
            </a:pPr>
            <a:r>
              <a:rPr smtClean="0"/>
              <a:t> </a:t>
            </a:r>
            <a:r>
              <a:rPr i="1"/>
              <a:t>Most cross bred dogs are only one generation from pedigree dogs.</a:t>
            </a:r>
          </a:p>
        </p:txBody>
      </p:sp>
      <p:sp>
        <p:nvSpPr>
          <p:cNvPr id="547" name="Content Placeholder 3"/>
          <p:cNvSpPr txBox="1"/>
          <p:nvPr/>
        </p:nvSpPr>
        <p:spPr>
          <a:xfrm>
            <a:off x="4648200" y="1785926"/>
            <a:ext cx="4038600" cy="434023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42900" indent="-342900">
              <a:lnSpc>
                <a:spcPct val="90000"/>
              </a:lnSpc>
              <a:spcBef>
                <a:spcPts val="600"/>
              </a:spcBef>
              <a:buSzPct val="100000"/>
              <a:buFont typeface="Arial"/>
              <a:buChar char="•"/>
              <a:defRPr sz="2500"/>
            </a:pPr>
            <a:r>
              <a:t>Source of brachycephalic </a:t>
            </a:r>
            <a:r>
              <a:rPr/>
              <a:t>breeds </a:t>
            </a:r>
            <a:r>
              <a:rPr smtClean="0"/>
              <a:t>?</a:t>
            </a:r>
            <a:endParaRPr lang="en-IE" dirty="0" smtClean="0"/>
          </a:p>
          <a:p>
            <a:pPr marL="342900" indent="-342900">
              <a:lnSpc>
                <a:spcPct val="90000"/>
              </a:lnSpc>
              <a:spcBef>
                <a:spcPts val="600"/>
              </a:spcBef>
              <a:buSzPct val="100000"/>
              <a:buFont typeface="Arial"/>
              <a:buChar char="•"/>
              <a:defRPr sz="2500"/>
            </a:pPr>
            <a:endParaRPr/>
          </a:p>
          <a:p>
            <a:pPr marL="342900" indent="-342900">
              <a:lnSpc>
                <a:spcPct val="90000"/>
              </a:lnSpc>
              <a:spcBef>
                <a:spcPts val="600"/>
              </a:spcBef>
              <a:buSzPct val="100000"/>
              <a:buFont typeface="Arial"/>
              <a:buChar char="•"/>
              <a:defRPr sz="2500"/>
            </a:pPr>
            <a:r>
              <a:t>IKC  </a:t>
            </a:r>
            <a:r>
              <a:rPr/>
              <a:t>registered </a:t>
            </a:r>
            <a:endParaRPr lang="en-IE" dirty="0" smtClean="0"/>
          </a:p>
          <a:p>
            <a:pPr marL="342900" indent="-342900">
              <a:lnSpc>
                <a:spcPct val="90000"/>
              </a:lnSpc>
              <a:spcBef>
                <a:spcPts val="600"/>
              </a:spcBef>
              <a:buSzPct val="100000"/>
              <a:buFont typeface="Arial"/>
              <a:buChar char="•"/>
              <a:defRPr sz="2500"/>
            </a:pPr>
            <a:endParaRPr/>
          </a:p>
          <a:p>
            <a:pPr marL="342900" indent="-342900">
              <a:lnSpc>
                <a:spcPct val="90000"/>
              </a:lnSpc>
              <a:spcBef>
                <a:spcPts val="600"/>
              </a:spcBef>
              <a:buSzPct val="100000"/>
              <a:buFont typeface="Arial"/>
              <a:buChar char="•"/>
              <a:defRPr sz="2500"/>
            </a:pPr>
            <a:r>
              <a:t>Puppy </a:t>
            </a:r>
            <a:r>
              <a:rPr/>
              <a:t>farmers </a:t>
            </a:r>
            <a:endParaRPr lang="en-IE" dirty="0" smtClean="0"/>
          </a:p>
          <a:p>
            <a:pPr marL="342900" indent="-342900">
              <a:lnSpc>
                <a:spcPct val="90000"/>
              </a:lnSpc>
              <a:spcBef>
                <a:spcPts val="600"/>
              </a:spcBef>
              <a:buSzPct val="100000"/>
              <a:buFont typeface="Arial"/>
              <a:buChar char="•"/>
              <a:defRPr sz="2500"/>
            </a:pPr>
            <a:endParaRPr/>
          </a:p>
          <a:p>
            <a:pPr marL="342900" indent="-342900">
              <a:lnSpc>
                <a:spcPct val="90000"/>
              </a:lnSpc>
              <a:spcBef>
                <a:spcPts val="600"/>
              </a:spcBef>
              <a:buSzPct val="100000"/>
              <a:buFont typeface="Arial"/>
              <a:buChar char="•"/>
              <a:defRPr sz="2500"/>
            </a:pPr>
            <a:r>
              <a:t>Hobby breeders </a:t>
            </a:r>
          </a:p>
        </p:txBody>
      </p:sp>
      <p:pic>
        <p:nvPicPr>
          <p:cNvPr id="548" name="Picture 4" descr="Picture 4"/>
          <p:cNvPicPr>
            <a:picLocks noChangeAspect="1"/>
          </p:cNvPicPr>
          <p:nvPr/>
        </p:nvPicPr>
        <p:blipFill>
          <a:blip r:embed="rId2" cstate="print"/>
          <a:stretch>
            <a:fillRect/>
          </a:stretch>
        </p:blipFill>
        <p:spPr>
          <a:xfrm flipV="1">
            <a:off x="714349" y="5982907"/>
            <a:ext cx="73150" cy="4571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iterate>
                                    <p:tmAbs val="0"/>
                                  </p:iterate>
                                  <p:childTnLst>
                                    <p:animEffect transition="out" filter="blinds(horizontal)">
                                      <p:cBhvr>
                                        <p:cTn id="6" dur="500" fill="hold"/>
                                        <p:tgtEl>
                                          <p:spTgt spid="547">
                                            <p:txEl>
                                              <p:pRg st="0" end="0"/>
                                            </p:txEl>
                                          </p:spTgt>
                                        </p:tgtEl>
                                      </p:cBhvr>
                                    </p:animEffect>
                                    <p:set>
                                      <p:cBhvr>
                                        <p:cTn id="7" fill="hold">
                                          <p:stCondLst>
                                            <p:cond delay="499"/>
                                          </p:stCondLst>
                                        </p:cTn>
                                        <p:tgtEl>
                                          <p:spTgt spid="547">
                                            <p:txEl>
                                              <p:pRg st="0" end="0"/>
                                            </p:txEl>
                                          </p:spTgt>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548"/>
                                        </p:tgtEl>
                                        <p:attrNameLst>
                                          <p:attrName>style.visibility</p:attrName>
                                        </p:attrNameLst>
                                      </p:cBhvr>
                                      <p:to>
                                        <p:strVal val="visible"/>
                                      </p:to>
                                    </p:set>
                                    <p:animEffect transition="in" filter="blinds(horizontal)">
                                      <p:cBhvr>
                                        <p:cTn id="11" dur="500"/>
                                        <p:tgtEl>
                                          <p:spTgt spid="54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iterate>
                                    <p:tmAbs val="0"/>
                                  </p:iterate>
                                  <p:childTnLst>
                                    <p:animEffect transition="out" filter="blinds(horizontal)">
                                      <p:cBhvr>
                                        <p:cTn id="15" dur="500" fill="hold"/>
                                        <p:tgtEl>
                                          <p:spTgt spid="547">
                                            <p:txEl>
                                              <p:pRg st="2" end="2"/>
                                            </p:txEl>
                                          </p:spTgt>
                                        </p:tgtEl>
                                      </p:cBhvr>
                                    </p:animEffect>
                                    <p:set>
                                      <p:cBhvr>
                                        <p:cTn id="16" fill="hold">
                                          <p:stCondLst>
                                            <p:cond delay="499"/>
                                          </p:stCondLst>
                                        </p:cTn>
                                        <p:tgtEl>
                                          <p:spTgt spid="547">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iterate>
                                    <p:tmAbs val="0"/>
                                  </p:iterate>
                                  <p:childTnLst>
                                    <p:animEffect transition="out" filter="blinds(horizontal)">
                                      <p:cBhvr>
                                        <p:cTn id="20" dur="500" fill="hold"/>
                                        <p:tgtEl>
                                          <p:spTgt spid="547">
                                            <p:txEl>
                                              <p:pRg st="4" end="4"/>
                                            </p:txEl>
                                          </p:spTgt>
                                        </p:tgtEl>
                                      </p:cBhvr>
                                    </p:animEffect>
                                    <p:set>
                                      <p:cBhvr>
                                        <p:cTn id="21" fill="hold">
                                          <p:stCondLst>
                                            <p:cond delay="499"/>
                                          </p:stCondLst>
                                        </p:cTn>
                                        <p:tgtEl>
                                          <p:spTgt spid="547">
                                            <p:txEl>
                                              <p:pRg st="4" end="4"/>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iterate>
                                    <p:tmAbs val="0"/>
                                  </p:iterate>
                                  <p:childTnLst>
                                    <p:animEffect transition="out" filter="blinds(horizontal)">
                                      <p:cBhvr>
                                        <p:cTn id="25" dur="500" fill="hold"/>
                                        <p:tgtEl>
                                          <p:spTgt spid="547">
                                            <p:txEl>
                                              <p:pRg st="6" end="6"/>
                                            </p:txEl>
                                          </p:spTgt>
                                        </p:tgtEl>
                                      </p:cBhvr>
                                    </p:animEffect>
                                    <p:set>
                                      <p:cBhvr>
                                        <p:cTn id="26" fill="hold">
                                          <p:stCondLst>
                                            <p:cond delay="499"/>
                                          </p:stCondLst>
                                        </p:cTn>
                                        <p:tgtEl>
                                          <p:spTgt spid="547">
                                            <p:txEl>
                                              <p:pRg st="6" end="6"/>
                                            </p:txEl>
                                          </p:spTgt>
                                        </p:tgtEl>
                                        <p:attrNameLst>
                                          <p:attrName>style.visibility</p:attrName>
                                        </p:attrNameLst>
                                      </p:cBhvr>
                                      <p:to>
                                        <p:strVal val="hidden"/>
                                      </p:to>
                                    </p:set>
                                  </p:childTnLst>
                                </p:cTn>
                              </p:par>
                              <p:par>
                                <p:cTn id="27" presetID="3" presetClass="exit" presetSubtype="10" fill="hold" grpId="0" nodeType="withEffect">
                                  <p:stCondLst>
                                    <p:cond delay="0"/>
                                  </p:stCondLst>
                                  <p:iterate>
                                    <p:tmAbs val="0"/>
                                  </p:iterate>
                                  <p:childTnLst>
                                    <p:animEffect transition="out" filter="blinds(horizontal)">
                                      <p:cBhvr>
                                        <p:cTn id="28" dur="500" fill="hold"/>
                                        <p:tgtEl>
                                          <p:spTgt spid="547">
                                            <p:bg/>
                                          </p:spTgt>
                                        </p:tgtEl>
                                      </p:cBhvr>
                                    </p:animEffect>
                                    <p:set>
                                      <p:cBhvr>
                                        <p:cTn id="29" fill="hold">
                                          <p:stCondLst>
                                            <p:cond delay="499"/>
                                          </p:stCondLst>
                                        </p:cTn>
                                        <p:tgtEl>
                                          <p:spTgt spid="54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build="p" animBg="1" advAuto="0"/>
      <p:bldP spid="54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543800" cy="972657"/>
          </a:xfrm>
        </p:spPr>
        <p:txBody>
          <a:bodyPr/>
          <a:lstStyle/>
          <a:p>
            <a:r>
              <a:rPr lang="en-IE" dirty="0">
                <a:solidFill>
                  <a:schemeClr val="accent2">
                    <a:lumMod val="75000"/>
                  </a:schemeClr>
                </a:solidFill>
              </a:rPr>
              <a:t>Government &amp; Revenue </a:t>
            </a:r>
          </a:p>
        </p:txBody>
      </p:sp>
      <p:sp>
        <p:nvSpPr>
          <p:cNvPr id="3" name="TextBox 2"/>
          <p:cNvSpPr txBox="1"/>
          <p:nvPr/>
        </p:nvSpPr>
        <p:spPr>
          <a:xfrm>
            <a:off x="927760" y="1857364"/>
            <a:ext cx="7288480" cy="4524315"/>
          </a:xfrm>
          <a:prstGeom prst="rect">
            <a:avLst/>
          </a:prstGeom>
          <a:noFill/>
        </p:spPr>
        <p:txBody>
          <a:bodyPr wrap="square" rtlCol="0">
            <a:spAutoFit/>
          </a:bodyPr>
          <a:lstStyle/>
          <a:p>
            <a:r>
              <a:rPr lang="en-IE" sz="3200" dirty="0" smtClean="0"/>
              <a:t>Pedigree  Dogs, </a:t>
            </a:r>
            <a:r>
              <a:rPr lang="en-IE" sz="3200" dirty="0"/>
              <a:t>Value to exchequer</a:t>
            </a:r>
          </a:p>
          <a:p>
            <a:r>
              <a:rPr lang="en-IE" sz="3200" dirty="0"/>
              <a:t>Vat</a:t>
            </a:r>
          </a:p>
          <a:p>
            <a:r>
              <a:rPr lang="en-IE" sz="3200" dirty="0"/>
              <a:t>Licences</a:t>
            </a:r>
          </a:p>
          <a:p>
            <a:r>
              <a:rPr lang="en-IE" sz="3200" dirty="0"/>
              <a:t>Purchase price </a:t>
            </a:r>
          </a:p>
          <a:p>
            <a:r>
              <a:rPr lang="en-IE" sz="3200" dirty="0"/>
              <a:t>Food  &amp; equipment &amp; Insurance </a:t>
            </a:r>
          </a:p>
          <a:p>
            <a:r>
              <a:rPr lang="en-IE" sz="3200" dirty="0"/>
              <a:t>Associated incomes  from employment : vets, trainers, groomers, boarding kennels, dog walkers, pharmaceuticals &amp; Laboratories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2074242"/>
          </a:xfrm>
        </p:spPr>
        <p:txBody>
          <a:bodyPr>
            <a:normAutofit fontScale="90000"/>
          </a:bodyPr>
          <a:lstStyle/>
          <a:p>
            <a:r>
              <a:rPr lang="en-IE" dirty="0"/>
              <a:t/>
            </a:r>
            <a:br>
              <a:rPr lang="en-IE" dirty="0"/>
            </a:br>
            <a:r>
              <a:rPr lang="en-IE" dirty="0"/>
              <a:t/>
            </a:r>
            <a:br>
              <a:rPr lang="en-IE" dirty="0"/>
            </a:br>
            <a:r>
              <a:rPr lang="en-IE" dirty="0"/>
              <a:t/>
            </a:r>
            <a:br>
              <a:rPr lang="en-IE" dirty="0"/>
            </a:br>
            <a:r>
              <a:rPr lang="en-IE" b="1" dirty="0">
                <a:solidFill>
                  <a:schemeClr val="accent2">
                    <a:lumMod val="75000"/>
                  </a:schemeClr>
                </a:solidFill>
              </a:rPr>
              <a:t>Germany  Dog Ownership : </a:t>
            </a:r>
            <a:r>
              <a:rPr lang="en-IE" dirty="0">
                <a:solidFill>
                  <a:schemeClr val="accent2">
                    <a:lumMod val="75000"/>
                  </a:schemeClr>
                </a:solidFill>
              </a:rPr>
              <a:t/>
            </a:r>
            <a:br>
              <a:rPr lang="en-IE" dirty="0">
                <a:solidFill>
                  <a:schemeClr val="accent2">
                    <a:lumMod val="75000"/>
                  </a:schemeClr>
                </a:solidFill>
              </a:rPr>
            </a:br>
            <a:r>
              <a:rPr lang="en-IE" dirty="0">
                <a:solidFill>
                  <a:schemeClr val="accent2">
                    <a:lumMod val="75000"/>
                  </a:schemeClr>
                </a:solidFill>
              </a:rPr>
              <a:t/>
            </a:r>
            <a:br>
              <a:rPr lang="en-IE" dirty="0">
                <a:solidFill>
                  <a:schemeClr val="accent2">
                    <a:lumMod val="75000"/>
                  </a:schemeClr>
                </a:solidFill>
              </a:rPr>
            </a:br>
            <a:endParaRPr lang="en-IE" dirty="0">
              <a:solidFill>
                <a:schemeClr val="accent2">
                  <a:lumMod val="75000"/>
                </a:schemeClr>
              </a:solidFill>
            </a:endParaRPr>
          </a:p>
        </p:txBody>
      </p:sp>
      <p:sp>
        <p:nvSpPr>
          <p:cNvPr id="3" name="Content Placeholder 2"/>
          <p:cNvSpPr>
            <a:spLocks noGrp="1"/>
          </p:cNvSpPr>
          <p:nvPr>
            <p:ph idx="1"/>
          </p:nvPr>
        </p:nvSpPr>
        <p:spPr/>
        <p:txBody>
          <a:bodyPr>
            <a:noAutofit/>
          </a:bodyPr>
          <a:lstStyle/>
          <a:p>
            <a:r>
              <a:rPr lang="en-IE" sz="3200" dirty="0"/>
              <a:t>Approximately  </a:t>
            </a:r>
            <a:r>
              <a:rPr lang="en-IE" sz="3200" dirty="0">
                <a:solidFill>
                  <a:srgbClr val="FF0000"/>
                </a:solidFill>
              </a:rPr>
              <a:t>6.9 million  </a:t>
            </a:r>
            <a:r>
              <a:rPr lang="en-IE" sz="3200" dirty="0"/>
              <a:t>dogs in Germany (2013)</a:t>
            </a:r>
          </a:p>
          <a:p>
            <a:endParaRPr lang="en-IE" sz="3200" dirty="0"/>
          </a:p>
          <a:p>
            <a:r>
              <a:rPr lang="en-IE" sz="3200" dirty="0" smtClean="0"/>
              <a:t>Turnover:         </a:t>
            </a:r>
            <a:r>
              <a:rPr lang="en-IE" sz="3200" dirty="0" smtClean="0">
                <a:solidFill>
                  <a:srgbClr val="FF0000"/>
                </a:solidFill>
              </a:rPr>
              <a:t>€</a:t>
            </a:r>
            <a:r>
              <a:rPr lang="en-IE" sz="3200" dirty="0">
                <a:solidFill>
                  <a:srgbClr val="FF0000"/>
                </a:solidFill>
              </a:rPr>
              <a:t>4.6  Billion </a:t>
            </a:r>
          </a:p>
          <a:p>
            <a:r>
              <a:rPr lang="en-IE" sz="3200" dirty="0"/>
              <a:t>Employment : approx</a:t>
            </a:r>
            <a:r>
              <a:rPr lang="en-IE" sz="3200" dirty="0">
                <a:solidFill>
                  <a:srgbClr val="FF0000"/>
                </a:solidFill>
              </a:rPr>
              <a:t>. 95k to 100,000 </a:t>
            </a:r>
            <a:r>
              <a:rPr lang="en-IE" sz="3200" dirty="0"/>
              <a:t>jobs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accent2">
                    <a:lumMod val="75000"/>
                  </a:schemeClr>
                </a:solidFill>
              </a:rPr>
              <a:t>Public view of breeding </a:t>
            </a:r>
          </a:p>
        </p:txBody>
      </p:sp>
      <p:pic>
        <p:nvPicPr>
          <p:cNvPr id="5" name="Content Placeholder 4" descr="Adopt shop pic.png"/>
          <p:cNvPicPr>
            <a:picLocks noGrp="1" noChangeAspect="1"/>
          </p:cNvPicPr>
          <p:nvPr>
            <p:ph sz="half" idx="1"/>
          </p:nvPr>
        </p:nvPicPr>
        <p:blipFill>
          <a:blip r:embed="rId2" cstate="print"/>
          <a:stretch>
            <a:fillRect/>
          </a:stretch>
        </p:blipFill>
        <p:spPr>
          <a:xfrm>
            <a:off x="822325" y="2005806"/>
            <a:ext cx="3703638" cy="3703638"/>
          </a:xfrm>
        </p:spPr>
      </p:pic>
      <p:pic>
        <p:nvPicPr>
          <p:cNvPr id="6" name="Content Placeholder 5" descr="2dont shop.jpg"/>
          <p:cNvPicPr>
            <a:picLocks noGrp="1" noChangeAspect="1"/>
          </p:cNvPicPr>
          <p:nvPr>
            <p:ph sz="half" idx="2"/>
          </p:nvPr>
        </p:nvPicPr>
        <p:blipFill>
          <a:blip r:embed="rId3" cstate="print"/>
          <a:stretch>
            <a:fillRect/>
          </a:stretch>
        </p:blipFill>
        <p:spPr>
          <a:xfrm>
            <a:off x="5292080" y="1793213"/>
            <a:ext cx="2543696" cy="4388247"/>
          </a:xfrm>
        </p:spPr>
      </p:pic>
      <p:pic>
        <p:nvPicPr>
          <p:cNvPr id="7" name="Picture 6" descr="dont shop.jpg"/>
          <p:cNvPicPr>
            <a:picLocks noChangeAspect="1"/>
          </p:cNvPicPr>
          <p:nvPr/>
        </p:nvPicPr>
        <p:blipFill>
          <a:blip r:embed="rId4" cstate="print"/>
          <a:stretch>
            <a:fillRect/>
          </a:stretch>
        </p:blipFill>
        <p:spPr>
          <a:xfrm>
            <a:off x="2123728" y="675404"/>
            <a:ext cx="5328592" cy="5328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9" presetClass="exit" presetSubtype="0" fill="hold" grpId="0" nodeType="withEffect">
                                  <p:stCondLst>
                                    <p:cond delay="0"/>
                                  </p:stCondLst>
                                  <p:childTnLst>
                                    <p:animEffect transition="out" filter="dissolv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1"/>
          <p:cNvSpPr txBox="1">
            <a:spLocks noGrp="1"/>
          </p:cNvSpPr>
          <p:nvPr>
            <p:ph type="title"/>
          </p:nvPr>
        </p:nvSpPr>
        <p:spPr>
          <a:xfrm>
            <a:off x="891380" y="257605"/>
            <a:ext cx="7543800" cy="1450757"/>
          </a:xfrm>
          <a:prstGeom prst="rect">
            <a:avLst/>
          </a:prstGeom>
        </p:spPr>
        <p:txBody>
          <a:bodyPr/>
          <a:lstStyle/>
          <a:p>
            <a:r>
              <a:rPr dirty="0">
                <a:solidFill>
                  <a:schemeClr val="accent2">
                    <a:lumMod val="75000"/>
                  </a:schemeClr>
                </a:solidFill>
              </a:rPr>
              <a:t>Health &amp; Welfare Issues </a:t>
            </a:r>
          </a:p>
        </p:txBody>
      </p:sp>
      <p:sp>
        <p:nvSpPr>
          <p:cNvPr id="356" name="Text Placeholder 5"/>
          <p:cNvSpPr txBox="1">
            <a:spLocks noGrp="1"/>
          </p:cNvSpPr>
          <p:nvPr>
            <p:ph type="body" sz="quarter" idx="1"/>
          </p:nvPr>
        </p:nvSpPr>
        <p:spPr>
          <a:xfrm>
            <a:off x="421636" y="2714620"/>
            <a:ext cx="4040188" cy="1857388"/>
          </a:xfrm>
          <a:prstGeom prst="rect">
            <a:avLst/>
          </a:prstGeom>
        </p:spPr>
        <p:txBody>
          <a:bodyPr/>
          <a:lstStyle/>
          <a:p>
            <a:r>
              <a:rPr dirty="0"/>
              <a:t>Extremes of Conformation</a:t>
            </a:r>
          </a:p>
        </p:txBody>
      </p:sp>
      <p:sp>
        <p:nvSpPr>
          <p:cNvPr id="357" name="Content Placeholder 6"/>
          <p:cNvSpPr txBox="1"/>
          <p:nvPr/>
        </p:nvSpPr>
        <p:spPr>
          <a:xfrm flipH="1" flipV="1">
            <a:off x="411481" y="6126162"/>
            <a:ext cx="45719" cy="4571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25000" lnSpcReduction="20000"/>
          </a:bodyPr>
          <a:lstStyle/>
          <a:p>
            <a:pPr marL="342900" indent="-342900">
              <a:spcBef>
                <a:spcPts val="500"/>
              </a:spcBef>
              <a:buSzPct val="100000"/>
              <a:defRPr sz="2400"/>
            </a:pPr>
            <a:endParaRPr/>
          </a:p>
        </p:txBody>
      </p:sp>
      <p:sp>
        <p:nvSpPr>
          <p:cNvPr id="358" name="Content Placeholder 8"/>
          <p:cNvSpPr txBox="1"/>
          <p:nvPr/>
        </p:nvSpPr>
        <p:spPr>
          <a:xfrm>
            <a:off x="4645025" y="2643180"/>
            <a:ext cx="4041775" cy="348298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42900" indent="-342900">
              <a:lnSpc>
                <a:spcPct val="90000"/>
              </a:lnSpc>
              <a:spcBef>
                <a:spcPts val="500"/>
              </a:spcBef>
              <a:buSzPct val="100000"/>
              <a:buFont typeface="Arial"/>
              <a:buChar char="•"/>
              <a:defRPr sz="2200"/>
            </a:pPr>
            <a:r>
              <a:t>Dermatitis </a:t>
            </a:r>
          </a:p>
          <a:p>
            <a:pPr marL="342900" indent="-342900">
              <a:lnSpc>
                <a:spcPct val="90000"/>
              </a:lnSpc>
              <a:spcBef>
                <a:spcPts val="500"/>
              </a:spcBef>
              <a:buSzPct val="100000"/>
              <a:buFont typeface="Arial"/>
              <a:buChar char="•"/>
              <a:defRPr sz="2200"/>
            </a:pPr>
            <a:r>
              <a:t>Eye </a:t>
            </a:r>
            <a:r>
              <a:rPr/>
              <a:t>problems </a:t>
            </a:r>
            <a:endParaRPr/>
          </a:p>
          <a:p>
            <a:pPr marL="342900" indent="-342900">
              <a:lnSpc>
                <a:spcPct val="90000"/>
              </a:lnSpc>
              <a:spcBef>
                <a:spcPts val="500"/>
              </a:spcBef>
              <a:buSzPct val="100000"/>
              <a:buFont typeface="Arial"/>
              <a:buChar char="•"/>
              <a:defRPr sz="2200"/>
            </a:pPr>
            <a:r>
              <a:t>Obstructed air </a:t>
            </a:r>
            <a:r>
              <a:rPr/>
              <a:t>ways </a:t>
            </a:r>
            <a:endParaRPr/>
          </a:p>
          <a:p>
            <a:pPr marL="342900" indent="-342900">
              <a:lnSpc>
                <a:spcPct val="90000"/>
              </a:lnSpc>
              <a:spcBef>
                <a:spcPts val="500"/>
              </a:spcBef>
              <a:buSzPct val="100000"/>
              <a:buFont typeface="Arial"/>
              <a:buChar char="•"/>
              <a:defRPr sz="2200"/>
            </a:pPr>
            <a:r>
              <a:t>Breathing difficulties eg. Snoring</a:t>
            </a:r>
          </a:p>
          <a:p>
            <a:pPr marL="342900" indent="-342900">
              <a:lnSpc>
                <a:spcPct val="90000"/>
              </a:lnSpc>
              <a:spcBef>
                <a:spcPts val="500"/>
              </a:spcBef>
              <a:buSzPct val="100000"/>
              <a:buFont typeface="Arial"/>
              <a:buChar char="•"/>
              <a:defRPr sz="2200"/>
            </a:pPr>
            <a:r>
              <a:t>Heat exhaustion </a:t>
            </a:r>
          </a:p>
          <a:p>
            <a:pPr marL="342900" indent="-342900">
              <a:lnSpc>
                <a:spcPct val="90000"/>
              </a:lnSpc>
              <a:spcBef>
                <a:spcPts val="500"/>
              </a:spcBef>
              <a:buSzPct val="100000"/>
              <a:buFont typeface="Arial"/>
              <a:buChar char="•"/>
              <a:defRPr sz="2200"/>
            </a:pPr>
            <a:r>
              <a:rPr/>
              <a:t>Exercise </a:t>
            </a:r>
            <a:endParaRPr lang="en-IE" dirty="0" smtClean="0"/>
          </a:p>
          <a:p>
            <a:pPr marL="342900" indent="-342900">
              <a:lnSpc>
                <a:spcPct val="90000"/>
              </a:lnSpc>
              <a:spcBef>
                <a:spcPts val="500"/>
              </a:spcBef>
              <a:buSzPct val="100000"/>
              <a:buFont typeface="Arial"/>
              <a:buChar char="•"/>
              <a:defRPr sz="2200"/>
            </a:pPr>
            <a:r>
              <a:rPr lang="en-IE" dirty="0" smtClean="0"/>
              <a:t>Nasal folds</a:t>
            </a:r>
          </a:p>
          <a:p>
            <a:pPr marL="342900" indent="-342900">
              <a:lnSpc>
                <a:spcPct val="90000"/>
              </a:lnSpc>
              <a:spcBef>
                <a:spcPts val="500"/>
              </a:spcBef>
              <a:buSzPct val="100000"/>
              <a:buFont typeface="Arial"/>
              <a:buChar char="•"/>
              <a:defRPr sz="2200"/>
            </a:pPr>
            <a:r>
              <a:rPr lang="en-IE" dirty="0" smtClean="0"/>
              <a:t>Shortened Muzzle</a:t>
            </a:r>
            <a:endParaRPr/>
          </a:p>
        </p:txBody>
      </p:sp>
      <p:sp>
        <p:nvSpPr>
          <p:cNvPr id="359" name="TextBox 9"/>
          <p:cNvSpPr txBox="1"/>
          <p:nvPr/>
        </p:nvSpPr>
        <p:spPr>
          <a:xfrm>
            <a:off x="571472" y="1500174"/>
            <a:ext cx="7572427"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i="1">
                <a:solidFill>
                  <a:srgbClr val="FF0000"/>
                </a:solidFill>
              </a:defRPr>
            </a:pPr>
            <a:r>
              <a:t>Our mission is to advance the health, breeding and sport of purebred dogs and promote responsible dog ownership.</a:t>
            </a:r>
          </a:p>
          <a:p>
            <a:pPr>
              <a:defRPr sz="2400" b="1" i="1">
                <a:solidFill>
                  <a:srgbClr val="FF0000"/>
                </a:solidFill>
              </a:defRPr>
            </a:pPr>
            <a:r>
              <a:t>IKC mission statement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object 3"/>
          <p:cNvSpPr txBox="1">
            <a:spLocks noGrp="1"/>
          </p:cNvSpPr>
          <p:nvPr>
            <p:ph type="title"/>
          </p:nvPr>
        </p:nvSpPr>
        <p:spPr>
          <a:xfrm>
            <a:off x="535939" y="697737"/>
            <a:ext cx="7347586" cy="635001"/>
          </a:xfrm>
          <a:prstGeom prst="rect">
            <a:avLst/>
          </a:prstGeom>
        </p:spPr>
        <p:txBody>
          <a:bodyPr lIns="0" tIns="0" rIns="0" bIns="0"/>
          <a:lstStyle/>
          <a:p>
            <a:pPr indent="12700">
              <a:defRPr sz="4000" spc="-100">
                <a:solidFill>
                  <a:srgbClr val="D2523B"/>
                </a:solidFill>
                <a:latin typeface="Arial"/>
                <a:ea typeface="Arial"/>
                <a:cs typeface="Arial"/>
                <a:sym typeface="Arial"/>
              </a:defRPr>
            </a:pPr>
            <a:r>
              <a:rPr dirty="0">
                <a:solidFill>
                  <a:schemeClr val="accent2">
                    <a:lumMod val="75000"/>
                  </a:schemeClr>
                </a:solidFill>
              </a:rPr>
              <a:t>Lack of knowledge/</a:t>
            </a:r>
            <a:r>
              <a:rPr spc="-600" dirty="0">
                <a:solidFill>
                  <a:schemeClr val="accent2">
                    <a:lumMod val="75000"/>
                  </a:schemeClr>
                </a:solidFill>
              </a:rPr>
              <a:t> </a:t>
            </a:r>
            <a:r>
              <a:rPr dirty="0">
                <a:solidFill>
                  <a:schemeClr val="accent2">
                    <a:lumMod val="75000"/>
                  </a:schemeClr>
                </a:solidFill>
              </a:rPr>
              <a:t>understanding</a:t>
            </a:r>
          </a:p>
        </p:txBody>
      </p:sp>
      <p:sp>
        <p:nvSpPr>
          <p:cNvPr id="362" name="object 4"/>
          <p:cNvSpPr txBox="1"/>
          <p:nvPr/>
        </p:nvSpPr>
        <p:spPr>
          <a:xfrm>
            <a:off x="755576" y="2060848"/>
            <a:ext cx="7212332" cy="37856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195579" marR="5080" indent="-182879">
              <a:spcBef>
                <a:spcPts val="100"/>
              </a:spcBef>
              <a:buClr>
                <a:srgbClr val="92A199"/>
              </a:buClr>
              <a:buSzPct val="85416"/>
              <a:buChar char="•"/>
              <a:tabLst>
                <a:tab pos="190500" algn="l"/>
              </a:tabLst>
              <a:defRPr sz="2400">
                <a:solidFill>
                  <a:srgbClr val="292934"/>
                </a:solidFill>
                <a:latin typeface="Arial"/>
                <a:ea typeface="Arial"/>
                <a:cs typeface="Arial"/>
                <a:sym typeface="Arial"/>
              </a:defRPr>
            </a:pPr>
            <a:r>
              <a:rPr dirty="0"/>
              <a:t>The </a:t>
            </a:r>
            <a:r>
              <a:rPr spc="-5" dirty="0"/>
              <a:t>extent </a:t>
            </a:r>
            <a:r>
              <a:rPr dirty="0"/>
              <a:t>of </a:t>
            </a:r>
            <a:r>
              <a:rPr spc="-10" dirty="0"/>
              <a:t>suffering </a:t>
            </a:r>
            <a:r>
              <a:rPr spc="-5" dirty="0"/>
              <a:t>related </a:t>
            </a:r>
            <a:r>
              <a:rPr dirty="0"/>
              <a:t>to the </a:t>
            </a:r>
            <a:r>
              <a:rPr lang="en-GB" spc="-5" dirty="0"/>
              <a:t>brachycephalic </a:t>
            </a:r>
            <a:r>
              <a:rPr spc="-5" dirty="0"/>
              <a:t> </a:t>
            </a:r>
            <a:r>
              <a:rPr dirty="0"/>
              <a:t>constitution is </a:t>
            </a:r>
            <a:r>
              <a:rPr spc="-5" dirty="0"/>
              <a:t>still </a:t>
            </a:r>
            <a:r>
              <a:rPr b="1" spc="-5" dirty="0"/>
              <a:t>not </a:t>
            </a:r>
            <a:r>
              <a:rPr b="1" dirty="0"/>
              <a:t>really realized </a:t>
            </a:r>
            <a:r>
              <a:rPr spc="-5" dirty="0"/>
              <a:t>among  breeders/(future)</a:t>
            </a:r>
            <a:r>
              <a:rPr dirty="0"/>
              <a:t> </a:t>
            </a:r>
            <a:r>
              <a:rPr spc="-5" dirty="0"/>
              <a:t>owners</a:t>
            </a:r>
          </a:p>
          <a:p>
            <a:pPr marL="469900" marR="551180" lvl="1" indent="-182879">
              <a:spcBef>
                <a:spcPts val="400"/>
              </a:spcBef>
              <a:buClr>
                <a:srgbClr val="92A199"/>
              </a:buClr>
              <a:buSzPct val="85000"/>
              <a:buChar char="•"/>
              <a:tabLst>
                <a:tab pos="469900" algn="l"/>
              </a:tabLst>
              <a:defRPr sz="2000">
                <a:solidFill>
                  <a:srgbClr val="292934"/>
                </a:solidFill>
                <a:latin typeface="Arial"/>
                <a:ea typeface="Arial"/>
                <a:cs typeface="Arial"/>
                <a:sym typeface="Arial"/>
              </a:defRPr>
            </a:pPr>
            <a:r>
              <a:rPr dirty="0"/>
              <a:t>Think their dogs have good function – do </a:t>
            </a:r>
            <a:r>
              <a:rPr/>
              <a:t>not</a:t>
            </a:r>
            <a:r>
              <a:rPr spc="-159"/>
              <a:t> </a:t>
            </a:r>
            <a:r>
              <a:rPr smtClean="0"/>
              <a:t>recogni</a:t>
            </a:r>
            <a:r>
              <a:rPr lang="en-IE" dirty="0" smtClean="0"/>
              <a:t>z</a:t>
            </a:r>
            <a:r>
              <a:rPr smtClean="0"/>
              <a:t>e  </a:t>
            </a:r>
            <a:r>
              <a:rPr spc="-4" smtClean="0"/>
              <a:t>symptoms/suffering</a:t>
            </a:r>
            <a:r>
              <a:rPr lang="en-IE" spc="-4" dirty="0" smtClean="0"/>
              <a:t>.</a:t>
            </a:r>
            <a:endParaRPr spc="-4" dirty="0"/>
          </a:p>
          <a:p>
            <a:pPr marL="469900" lvl="1" indent="-182879">
              <a:spcBef>
                <a:spcPts val="400"/>
              </a:spcBef>
              <a:buClr>
                <a:srgbClr val="92A199"/>
              </a:buClr>
              <a:buSzPct val="85000"/>
              <a:buChar char="•"/>
              <a:tabLst>
                <a:tab pos="469900" algn="l"/>
              </a:tabLst>
              <a:defRPr sz="2000">
                <a:solidFill>
                  <a:srgbClr val="292934"/>
                </a:solidFill>
                <a:latin typeface="Arial"/>
                <a:ea typeface="Arial"/>
                <a:cs typeface="Arial"/>
                <a:sym typeface="Arial"/>
              </a:defRPr>
            </a:pPr>
            <a:r>
              <a:rPr dirty="0"/>
              <a:t>Regard symptoms as </a:t>
            </a:r>
            <a:r>
              <a:rPr spc="-4" dirty="0"/>
              <a:t>breed-specific </a:t>
            </a:r>
            <a:r>
              <a:rPr dirty="0"/>
              <a:t>characteristics</a:t>
            </a:r>
            <a:r>
              <a:rPr spc="-110" dirty="0"/>
              <a:t> </a:t>
            </a:r>
            <a:r>
              <a:rPr dirty="0"/>
              <a:t>(even</a:t>
            </a:r>
          </a:p>
          <a:p>
            <a:pPr indent="469900">
              <a:defRPr sz="2000">
                <a:solidFill>
                  <a:srgbClr val="292934"/>
                </a:solidFill>
                <a:latin typeface="Arial"/>
                <a:ea typeface="Arial"/>
                <a:cs typeface="Arial"/>
                <a:sym typeface="Arial"/>
              </a:defRPr>
            </a:pPr>
            <a:r>
              <a:rPr lang="en-US" dirty="0" smtClean="0"/>
              <a:t>D</a:t>
            </a:r>
            <a:r>
              <a:rPr smtClean="0"/>
              <a:t>esirable</a:t>
            </a:r>
            <a:r>
              <a:rPr lang="en-IE" dirty="0" smtClean="0"/>
              <a:t>!!</a:t>
            </a:r>
            <a:r>
              <a:rPr smtClean="0"/>
              <a:t>)</a:t>
            </a:r>
            <a:endParaRPr dirty="0"/>
          </a:p>
          <a:p>
            <a:pPr marL="469900" lvl="1" indent="-182879">
              <a:spcBef>
                <a:spcPts val="400"/>
              </a:spcBef>
              <a:buClr>
                <a:srgbClr val="92A199"/>
              </a:buClr>
              <a:buSzPct val="85000"/>
              <a:buFont typeface="Arial"/>
              <a:buChar char="•"/>
              <a:tabLst>
                <a:tab pos="469900" algn="l"/>
              </a:tabLst>
              <a:defRPr sz="2000" b="1">
                <a:solidFill>
                  <a:srgbClr val="C00000"/>
                </a:solidFill>
                <a:latin typeface="Arial"/>
                <a:ea typeface="Arial"/>
                <a:cs typeface="Arial"/>
                <a:sym typeface="Arial"/>
              </a:defRPr>
            </a:pPr>
            <a:r>
              <a:rPr dirty="0"/>
              <a:t>Classified </a:t>
            </a:r>
            <a:r>
              <a:rPr spc="-4" dirty="0"/>
              <a:t>as </a:t>
            </a:r>
            <a:r>
              <a:rPr dirty="0"/>
              <a:t>“normal for the</a:t>
            </a:r>
            <a:r>
              <a:rPr spc="-114" dirty="0"/>
              <a:t> </a:t>
            </a:r>
            <a:r>
              <a:rPr dirty="0"/>
              <a:t>breed”</a:t>
            </a:r>
          </a:p>
          <a:p>
            <a:pPr marL="744219" lvl="2" indent="-182880">
              <a:spcBef>
                <a:spcPts val="400"/>
              </a:spcBef>
              <a:buClr>
                <a:srgbClr val="92A199"/>
              </a:buClr>
              <a:buSzPct val="88888"/>
              <a:buFont typeface="Arial"/>
              <a:buChar char="•"/>
              <a:tabLst>
                <a:tab pos="736600" algn="l"/>
              </a:tabLst>
              <a:defRPr b="1" spc="-5">
                <a:solidFill>
                  <a:srgbClr val="C00000"/>
                </a:solidFill>
                <a:latin typeface="Arial"/>
                <a:ea typeface="Arial"/>
                <a:cs typeface="Arial"/>
                <a:sym typeface="Arial"/>
              </a:defRPr>
            </a:pPr>
            <a:r>
              <a:rPr dirty="0"/>
              <a:t>1) </a:t>
            </a:r>
            <a:r>
              <a:rPr spc="0" dirty="0"/>
              <a:t>failure to </a:t>
            </a:r>
            <a:r>
              <a:rPr dirty="0"/>
              <a:t>exclude sick </a:t>
            </a:r>
            <a:r>
              <a:rPr spc="0" dirty="0"/>
              <a:t>dogs from</a:t>
            </a:r>
            <a:r>
              <a:rPr spc="-25" dirty="0"/>
              <a:t> </a:t>
            </a:r>
            <a:r>
              <a:rPr dirty="0"/>
              <a:t>breeding</a:t>
            </a:r>
          </a:p>
          <a:p>
            <a:pPr marL="744219" lvl="2" indent="-182880">
              <a:spcBef>
                <a:spcPts val="400"/>
              </a:spcBef>
              <a:buClr>
                <a:srgbClr val="92A199"/>
              </a:buClr>
              <a:buSzPct val="88888"/>
              <a:buFont typeface="Arial"/>
              <a:buChar char="•"/>
              <a:tabLst>
                <a:tab pos="736600" algn="l"/>
              </a:tabLst>
              <a:defRPr b="1" spc="-5">
                <a:solidFill>
                  <a:srgbClr val="C00000"/>
                </a:solidFill>
                <a:latin typeface="Arial"/>
                <a:ea typeface="Arial"/>
                <a:cs typeface="Arial"/>
                <a:sym typeface="Arial"/>
              </a:defRPr>
            </a:pPr>
            <a:r>
              <a:rPr dirty="0"/>
              <a:t>2) </a:t>
            </a:r>
            <a:r>
              <a:rPr spc="0" dirty="0"/>
              <a:t>failure to </a:t>
            </a:r>
            <a:r>
              <a:rPr spc="-10" dirty="0"/>
              <a:t>give </a:t>
            </a:r>
            <a:r>
              <a:rPr dirty="0"/>
              <a:t>sick </a:t>
            </a:r>
            <a:r>
              <a:rPr spc="0" dirty="0"/>
              <a:t>dogs the </a:t>
            </a:r>
            <a:r>
              <a:rPr dirty="0"/>
              <a:t>treatment </a:t>
            </a:r>
            <a:r>
              <a:rPr spc="0" dirty="0"/>
              <a:t>they</a:t>
            </a:r>
            <a:r>
              <a:rPr spc="25" dirty="0"/>
              <a:t> </a:t>
            </a:r>
            <a:r>
              <a:rPr dirty="0"/>
              <a:t>need</a:t>
            </a:r>
          </a:p>
          <a:p>
            <a:pPr marL="744219" lvl="2" indent="-182880">
              <a:spcBef>
                <a:spcPts val="400"/>
              </a:spcBef>
              <a:buClr>
                <a:srgbClr val="92A199"/>
              </a:buClr>
              <a:buSzPct val="88888"/>
              <a:buFont typeface="Arial"/>
              <a:buChar char="•"/>
              <a:tabLst>
                <a:tab pos="736600" algn="l"/>
              </a:tabLst>
              <a:defRPr b="1" spc="-5">
                <a:solidFill>
                  <a:srgbClr val="C00000"/>
                </a:solidFill>
                <a:latin typeface="Arial"/>
                <a:ea typeface="Arial"/>
                <a:cs typeface="Arial"/>
                <a:sym typeface="Arial"/>
              </a:defRPr>
            </a:pPr>
            <a:r>
              <a:rPr dirty="0"/>
              <a:t>3) </a:t>
            </a:r>
            <a:r>
              <a:rPr spc="0" dirty="0"/>
              <a:t>failure to </a:t>
            </a:r>
            <a:r>
              <a:rPr dirty="0"/>
              <a:t>reduce </a:t>
            </a:r>
            <a:r>
              <a:rPr spc="0" dirty="0"/>
              <a:t>the </a:t>
            </a:r>
            <a:r>
              <a:rPr dirty="0"/>
              <a:t>desirability </a:t>
            </a:r>
            <a:r>
              <a:rPr spc="0" dirty="0"/>
              <a:t>of </a:t>
            </a:r>
            <a:r>
              <a:rPr dirty="0"/>
              <a:t>these</a:t>
            </a:r>
            <a:r>
              <a:rPr spc="-20" dirty="0"/>
              <a:t> </a:t>
            </a:r>
            <a:r>
              <a:rPr dirty="0"/>
              <a:t>breeds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object 2"/>
          <p:cNvSpPr txBox="1"/>
          <p:nvPr/>
        </p:nvSpPr>
        <p:spPr>
          <a:xfrm>
            <a:off x="834338" y="2224784"/>
            <a:ext cx="7040245" cy="13046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55600" indent="-342900">
              <a:spcBef>
                <a:spcPts val="100"/>
              </a:spcBef>
              <a:buSzPct val="100000"/>
              <a:buAutoNum type="arabicPeriod"/>
              <a:tabLst>
                <a:tab pos="355600" algn="l"/>
              </a:tabLst>
              <a:defRPr sz="3000">
                <a:latin typeface="Times New Roman"/>
                <a:ea typeface="Times New Roman"/>
                <a:cs typeface="Times New Roman"/>
                <a:sym typeface="Times New Roman"/>
              </a:defRPr>
            </a:pPr>
            <a:r>
              <a:t>There </a:t>
            </a:r>
            <a:r>
              <a:rPr spc="-5"/>
              <a:t>should </a:t>
            </a:r>
            <a:r>
              <a:t>be no action </a:t>
            </a:r>
            <a:r>
              <a:rPr spc="-5"/>
              <a:t>without</a:t>
            </a:r>
            <a:r>
              <a:rPr spc="-55"/>
              <a:t> </a:t>
            </a:r>
            <a:r>
              <a:t>evidence</a:t>
            </a:r>
          </a:p>
          <a:p>
            <a:pPr>
              <a:buSzPct val="100000"/>
              <a:buAutoNum type="arabicPeriod"/>
              <a:defRPr sz="3100">
                <a:latin typeface="Times New Roman"/>
                <a:ea typeface="Times New Roman"/>
                <a:cs typeface="Times New Roman"/>
                <a:sym typeface="Times New Roman"/>
              </a:defRPr>
            </a:pPr>
            <a:endParaRPr/>
          </a:p>
          <a:p>
            <a:pPr marL="355600" indent="-342900">
              <a:buSzPct val="100000"/>
              <a:buAutoNum type="arabicPeriod" startAt="2"/>
              <a:tabLst>
                <a:tab pos="355600" algn="l"/>
              </a:tabLst>
              <a:defRPr sz="3000">
                <a:latin typeface="Times New Roman"/>
                <a:ea typeface="Times New Roman"/>
                <a:cs typeface="Times New Roman"/>
                <a:sym typeface="Times New Roman"/>
              </a:defRPr>
            </a:pPr>
            <a:r>
              <a:t>There can be no evidence </a:t>
            </a:r>
            <a:r>
              <a:rPr spc="-5"/>
              <a:t>without</a:t>
            </a:r>
            <a:r>
              <a:rPr spc="10"/>
              <a:t> </a:t>
            </a:r>
            <a:r>
              <a:t>data</a:t>
            </a:r>
          </a:p>
        </p:txBody>
      </p:sp>
      <p:sp>
        <p:nvSpPr>
          <p:cNvPr id="365" name="object 3"/>
          <p:cNvSpPr txBox="1">
            <a:spLocks noGrp="1"/>
          </p:cNvSpPr>
          <p:nvPr>
            <p:ph type="title"/>
          </p:nvPr>
        </p:nvSpPr>
        <p:spPr>
          <a:xfrm>
            <a:off x="3116326" y="422223"/>
            <a:ext cx="2527301" cy="574676"/>
          </a:xfrm>
          <a:prstGeom prst="rect">
            <a:avLst/>
          </a:prstGeom>
        </p:spPr>
        <p:txBody>
          <a:bodyPr lIns="0" tIns="0" rIns="0" bIns="0"/>
          <a:lstStyle/>
          <a:p>
            <a:pPr indent="12700">
              <a:spcBef>
                <a:spcPts val="100"/>
              </a:spcBef>
              <a:defRPr sz="3600">
                <a:latin typeface="Times New Roman"/>
                <a:ea typeface="Times New Roman"/>
                <a:cs typeface="Times New Roman"/>
                <a:sym typeface="Times New Roman"/>
              </a:defRPr>
            </a:pPr>
            <a:r>
              <a:rPr dirty="0">
                <a:solidFill>
                  <a:schemeClr val="accent2">
                    <a:lumMod val="75000"/>
                  </a:schemeClr>
                </a:solidFill>
              </a:rPr>
              <a:t>Golden</a:t>
            </a:r>
            <a:r>
              <a:rPr spc="-100" dirty="0">
                <a:solidFill>
                  <a:schemeClr val="accent2">
                    <a:lumMod val="75000"/>
                  </a:schemeClr>
                </a:solidFill>
              </a:rPr>
              <a:t> Rules</a:t>
            </a:r>
          </a:p>
        </p:txBody>
      </p:sp>
      <p:sp>
        <p:nvSpPr>
          <p:cNvPr id="366" name="object 4"/>
          <p:cNvSpPr/>
          <p:nvPr/>
        </p:nvSpPr>
        <p:spPr>
          <a:xfrm>
            <a:off x="1724150" y="3711828"/>
            <a:ext cx="4549776" cy="2780488"/>
          </a:xfrm>
          <a:custGeom>
            <a:avLst/>
            <a:gdLst/>
            <a:ahLst/>
            <a:cxnLst>
              <a:cxn ang="0">
                <a:pos x="wd2" y="hd2"/>
              </a:cxn>
              <a:cxn ang="5400000">
                <a:pos x="wd2" y="hd2"/>
              </a:cxn>
              <a:cxn ang="10800000">
                <a:pos x="wd2" y="hd2"/>
              </a:cxn>
              <a:cxn ang="16200000">
                <a:pos x="wd2" y="hd2"/>
              </a:cxn>
            </a:cxnLst>
            <a:rect l="0" t="0" r="r" b="b"/>
            <a:pathLst>
              <a:path w="21600" h="21600" extrusionOk="0">
                <a:moveTo>
                  <a:pt x="0" y="12476"/>
                </a:moveTo>
                <a:lnTo>
                  <a:pt x="19410" y="0"/>
                </a:lnTo>
                <a:lnTo>
                  <a:pt x="21600" y="9124"/>
                </a:lnTo>
                <a:lnTo>
                  <a:pt x="2190" y="21600"/>
                </a:lnTo>
                <a:lnTo>
                  <a:pt x="0" y="12476"/>
                </a:lnTo>
                <a:close/>
              </a:path>
            </a:pathLst>
          </a:custGeom>
          <a:ln>
            <a:solidFill>
              <a:srgbClr val="000000"/>
            </a:solidFill>
          </a:ln>
        </p:spPr>
        <p:txBody>
          <a:bodyPr lIns="45719" rIns="45719"/>
          <a:lstStyle/>
          <a:p>
            <a:endParaRPr/>
          </a:p>
        </p:txBody>
      </p:sp>
      <p:sp>
        <p:nvSpPr>
          <p:cNvPr id="367" name="object 5"/>
          <p:cNvSpPr/>
          <p:nvPr/>
        </p:nvSpPr>
        <p:spPr>
          <a:xfrm>
            <a:off x="2040888" y="4105657"/>
            <a:ext cx="3715260" cy="1894904"/>
          </a:xfrm>
          <a:prstGeom prst="rect">
            <a:avLst/>
          </a:prstGeom>
          <a:blipFill>
            <a:blip r:embed="rId2"/>
            <a:stretch>
              <a:fillRect/>
            </a:stretch>
          </a:blipFill>
          <a:ln w="12700">
            <a:miter lim="400000"/>
          </a:ln>
        </p:spPr>
        <p:txBody>
          <a:bodyPr lIns="45719" rIns="45719"/>
          <a:lstStyle/>
          <a:p>
            <a:endParaRPr/>
          </a:p>
        </p:txBody>
      </p:sp>
      <p:pic>
        <p:nvPicPr>
          <p:cNvPr id="368" name="Content Placeholder 4" descr="Content Placeholder 4"/>
          <p:cNvPicPr>
            <a:picLocks noChangeAspect="1"/>
          </p:cNvPicPr>
          <p:nvPr/>
        </p:nvPicPr>
        <p:blipFill>
          <a:blip r:embed="rId3"/>
          <a:stretch>
            <a:fillRect/>
          </a:stretch>
        </p:blipFill>
        <p:spPr>
          <a:xfrm>
            <a:off x="285720" y="1000108"/>
            <a:ext cx="8627045" cy="5357851"/>
          </a:xfrm>
          <a:prstGeom prst="rect">
            <a:avLst/>
          </a:prstGeom>
          <a:ln w="12700">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6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6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66"/>
                                        </p:tgtEl>
                                        <p:attrNameLst>
                                          <p:attrName>style.visibility</p:attrName>
                                        </p:attrNameLst>
                                      </p:cBhvr>
                                      <p:to>
                                        <p:strVal val="visible"/>
                                      </p:to>
                                    </p:set>
                                  </p:childTnLst>
                                </p:cTn>
                              </p:par>
                            </p:childTnLst>
                          </p:cTn>
                        </p:par>
                        <p:par>
                          <p:cTn id="18" fill="hold">
                            <p:stCondLst>
                              <p:cond delay="0"/>
                            </p:stCondLst>
                            <p:childTnLst>
                              <p:par>
                                <p:cTn id="19" presetID="3" presetClass="exit" presetSubtype="10" fill="hold" grpId="0" nodeType="afterEffect">
                                  <p:stCondLst>
                                    <p:cond delay="0"/>
                                  </p:stCondLst>
                                  <p:iterate>
                                    <p:tmAbs val="0"/>
                                  </p:iterate>
                                  <p:childTnLst>
                                    <p:animEffect transition="out" filter="blinds(horizontal)">
                                      <p:cBhvr>
                                        <p:cTn id="20" dur="2000" fill="hold"/>
                                        <p:tgtEl>
                                          <p:spTgt spid="368"/>
                                        </p:tgtEl>
                                      </p:cBhvr>
                                    </p:animEffect>
                                    <p:set>
                                      <p:cBhvr>
                                        <p:cTn id="21" fill="hold">
                                          <p:stCondLst>
                                            <p:cond delay="1999"/>
                                          </p:stCondLst>
                                        </p:cTn>
                                        <p:tgtEl>
                                          <p:spTgt spid="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build="p" bldLvl="5" animBg="1" advAuto="0"/>
      <p:bldP spid="366" grpId="0" animBg="1" advAuto="0"/>
      <p:bldP spid="368"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itle 1"/>
          <p:cNvSpPr txBox="1">
            <a:spLocks noGrp="1"/>
          </p:cNvSpPr>
          <p:nvPr>
            <p:ph type="title"/>
          </p:nvPr>
        </p:nvSpPr>
        <p:spPr>
          <a:prstGeom prst="rect">
            <a:avLst/>
          </a:prstGeom>
        </p:spPr>
        <p:txBody>
          <a:bodyPr>
            <a:normAutofit/>
          </a:bodyPr>
          <a:lstStyle/>
          <a:p>
            <a:pPr algn="ctr" defTabSz="832104">
              <a:defRPr sz="3549" b="1"/>
            </a:pPr>
            <a:r>
              <a:rPr dirty="0">
                <a:solidFill>
                  <a:schemeClr val="accent2">
                    <a:lumMod val="75000"/>
                  </a:schemeClr>
                </a:solidFill>
              </a:rPr>
              <a:t>What do we do with the results   ?</a:t>
            </a:r>
            <a:br>
              <a:rPr dirty="0">
                <a:solidFill>
                  <a:schemeClr val="accent2">
                    <a:lumMod val="75000"/>
                  </a:schemeClr>
                </a:solidFill>
              </a:rPr>
            </a:br>
            <a:endParaRPr dirty="0">
              <a:solidFill>
                <a:schemeClr val="accent2">
                  <a:lumMod val="75000"/>
                </a:schemeClr>
              </a:solidFill>
            </a:endParaRPr>
          </a:p>
        </p:txBody>
      </p:sp>
      <p:sp>
        <p:nvSpPr>
          <p:cNvPr id="483" name="Content Placeholder 2"/>
          <p:cNvSpPr txBox="1">
            <a:spLocks noGrp="1"/>
          </p:cNvSpPr>
          <p:nvPr>
            <p:ph type="body" sz="half" idx="1"/>
          </p:nvPr>
        </p:nvSpPr>
        <p:spPr>
          <a:xfrm>
            <a:off x="539552" y="2060848"/>
            <a:ext cx="7390034" cy="4065315"/>
          </a:xfrm>
          <a:prstGeom prst="rect">
            <a:avLst/>
          </a:prstGeom>
        </p:spPr>
        <p:txBody>
          <a:bodyPr/>
          <a:lstStyle/>
          <a:p>
            <a:pPr marL="342900" indent="-342900">
              <a:defRPr sz="2500"/>
            </a:pPr>
            <a:endParaRPr lang="en-IE" dirty="0" smtClean="0"/>
          </a:p>
          <a:p>
            <a:pPr marL="342900" indent="-342900">
              <a:defRPr sz="2500"/>
            </a:pPr>
            <a:r>
              <a:rPr smtClean="0"/>
              <a:t>Record </a:t>
            </a:r>
            <a:r>
              <a:rPr dirty="0"/>
              <a:t>on database for everyone  to access</a:t>
            </a:r>
          </a:p>
          <a:p>
            <a:pPr marL="342900" indent="-342900">
              <a:defRPr sz="2500"/>
            </a:pPr>
            <a:r>
              <a:rPr dirty="0"/>
              <a:t>Allow  results on pedigree and  IKC   website</a:t>
            </a:r>
          </a:p>
          <a:p>
            <a:pPr marL="342900" indent="-342900">
              <a:defRPr sz="2500"/>
            </a:pPr>
            <a:r>
              <a:rPr dirty="0"/>
              <a:t>Voluntary disclosure  and  </a:t>
            </a:r>
            <a:r>
              <a:rPr/>
              <a:t>eventually </a:t>
            </a:r>
            <a:r>
              <a:rPr smtClean="0"/>
              <a:t>mandatory</a:t>
            </a:r>
            <a:endParaRPr dirty="0"/>
          </a:p>
          <a:p>
            <a:pPr marL="342900" indent="-342900">
              <a:defRPr sz="2500"/>
            </a:pPr>
            <a:r>
              <a:rPr dirty="0"/>
              <a:t>Over what period of time to implement full scheme</a:t>
            </a:r>
            <a:r>
              <a:rPr/>
              <a:t>. </a:t>
            </a:r>
            <a:endParaRPr lang="en-IE" dirty="0" smtClean="0"/>
          </a:p>
          <a:p>
            <a:pPr marL="342900" indent="-342900">
              <a:defRPr sz="2500"/>
            </a:pPr>
            <a:endParaRPr lang="en-IE" dirty="0" smtClean="0"/>
          </a:p>
          <a:p>
            <a:pPr marL="342900" indent="-342900" algn="ctr">
              <a:defRPr sz="2500"/>
            </a:pPr>
            <a:r>
              <a:rPr lang="en-US" b="1" dirty="0" smtClean="0"/>
              <a:t>Eventually limit </a:t>
            </a:r>
            <a:r>
              <a:rPr lang="en-US" b="1" dirty="0" smtClean="0"/>
              <a:t>breeding to those dogs  </a:t>
            </a:r>
            <a:endParaRPr lang="en-US" b="1" dirty="0" smtClean="0"/>
          </a:p>
          <a:p>
            <a:pPr marL="342900" indent="-342900" algn="ctr">
              <a:defRPr sz="2500"/>
            </a:pPr>
            <a:r>
              <a:rPr lang="en-US" b="1" dirty="0" smtClean="0"/>
              <a:t>successfully </a:t>
            </a:r>
            <a:r>
              <a:rPr lang="en-US" b="1" dirty="0" smtClean="0"/>
              <a:t>tested</a:t>
            </a:r>
          </a:p>
          <a:p>
            <a:pPr marL="342900" indent="-342900">
              <a:defRPr sz="2500"/>
            </a:pPr>
            <a:endParaRPr dirty="0"/>
          </a:p>
        </p:txBody>
      </p:sp>
      <p:sp>
        <p:nvSpPr>
          <p:cNvPr id="484" name="Content Placeholder 3"/>
          <p:cNvSpPr txBox="1"/>
          <p:nvPr/>
        </p:nvSpPr>
        <p:spPr>
          <a:xfrm flipV="1">
            <a:off x="8708896" y="6857999"/>
            <a:ext cx="45719" cy="4571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25000" lnSpcReduction="20000"/>
          </a:bodyPr>
          <a:lstStyle>
            <a:lvl1pPr marL="342900" indent="-342900">
              <a:spcBef>
                <a:spcPts val="600"/>
              </a:spcBef>
              <a:buSzPct val="100000"/>
              <a:buFont typeface="Arial"/>
              <a:buChar char="•"/>
              <a:defRPr sz="2500"/>
            </a:lvl1pPr>
          </a:lstStyle>
          <a:p>
            <a:pPr lvl="2"/>
            <a:r>
              <a:rPr dirty="0"/>
              <a:t>Limit breeding to those dogs  successfully tested</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itle 1"/>
          <p:cNvSpPr txBox="1">
            <a:spLocks noGrp="1"/>
          </p:cNvSpPr>
          <p:nvPr>
            <p:ph type="title"/>
          </p:nvPr>
        </p:nvSpPr>
        <p:spPr>
          <a:prstGeom prst="rect">
            <a:avLst/>
          </a:prstGeom>
        </p:spPr>
        <p:txBody>
          <a:bodyPr>
            <a:normAutofit/>
          </a:bodyPr>
          <a:lstStyle/>
          <a:p>
            <a:pPr algn="ctr" defTabSz="832104">
              <a:defRPr sz="3549"/>
            </a:pPr>
            <a:r>
              <a:rPr b="1" dirty="0">
                <a:solidFill>
                  <a:schemeClr val="accent2">
                    <a:lumMod val="75000"/>
                  </a:schemeClr>
                </a:solidFill>
              </a:rPr>
              <a:t>Partnerships with academics</a:t>
            </a:r>
            <a:br>
              <a:rPr b="1" dirty="0">
                <a:solidFill>
                  <a:schemeClr val="accent2">
                    <a:lumMod val="75000"/>
                  </a:schemeClr>
                </a:solidFill>
              </a:rPr>
            </a:br>
            <a:r>
              <a:rPr b="1" dirty="0">
                <a:solidFill>
                  <a:schemeClr val="accent2">
                    <a:lumMod val="75000"/>
                  </a:schemeClr>
                </a:solidFill>
              </a:rPr>
              <a:t> &amp; institutions </a:t>
            </a:r>
          </a:p>
        </p:txBody>
      </p:sp>
      <p:sp>
        <p:nvSpPr>
          <p:cNvPr id="512" name="Content Placeholder 6"/>
          <p:cNvSpPr txBox="1">
            <a:spLocks noGrp="1"/>
          </p:cNvSpPr>
          <p:nvPr>
            <p:ph type="body" sz="half" idx="1"/>
          </p:nvPr>
        </p:nvSpPr>
        <p:spPr>
          <a:xfrm>
            <a:off x="1043608" y="2204864"/>
            <a:ext cx="6984776" cy="3921299"/>
          </a:xfrm>
          <a:prstGeom prst="rect">
            <a:avLst/>
          </a:prstGeom>
        </p:spPr>
        <p:txBody>
          <a:bodyPr/>
          <a:lstStyle/>
          <a:p>
            <a:r>
              <a:rPr dirty="0"/>
              <a:t>We have the data ...they have the resources of students  for  statistical  analysis </a:t>
            </a:r>
            <a:endParaRPr lang="en-GB" dirty="0"/>
          </a:p>
          <a:p>
            <a:endParaRPr dirty="0"/>
          </a:p>
          <a:p>
            <a:pPr algn="ctr"/>
            <a:r>
              <a:rPr b="1" dirty="0"/>
              <a:t>Legislators want evidence </a:t>
            </a:r>
            <a:endParaRPr lang="en-GB" b="1" dirty="0"/>
          </a:p>
          <a:p>
            <a:endParaRPr dirty="0"/>
          </a:p>
          <a:p>
            <a:pPr algn="ctr"/>
            <a:r>
              <a:rPr lang="en-GB" dirty="0"/>
              <a:t>We want </a:t>
            </a:r>
            <a:r>
              <a:rPr lang="en-GB" b="1" dirty="0"/>
              <a:t>evidence</a:t>
            </a:r>
            <a:r>
              <a:rPr b="1" dirty="0"/>
              <a:t>  based  decisions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itle 1"/>
          <p:cNvSpPr txBox="1">
            <a:spLocks noGrp="1"/>
          </p:cNvSpPr>
          <p:nvPr>
            <p:ph type="title"/>
          </p:nvPr>
        </p:nvSpPr>
        <p:spPr>
          <a:xfrm>
            <a:off x="822960" y="286605"/>
            <a:ext cx="7543800" cy="1054164"/>
          </a:xfrm>
          <a:prstGeom prst="rect">
            <a:avLst/>
          </a:prstGeom>
        </p:spPr>
        <p:txBody>
          <a:bodyPr/>
          <a:lstStyle/>
          <a:p>
            <a:r>
              <a:rPr b="1" dirty="0">
                <a:solidFill>
                  <a:schemeClr val="accent2">
                    <a:lumMod val="75000"/>
                  </a:schemeClr>
                </a:solidFill>
              </a:rPr>
              <a:t>Role of Judges </a:t>
            </a:r>
          </a:p>
        </p:txBody>
      </p:sp>
      <p:sp>
        <p:nvSpPr>
          <p:cNvPr id="525" name="Content Placeholder 2"/>
          <p:cNvSpPr txBox="1">
            <a:spLocks noGrp="1"/>
          </p:cNvSpPr>
          <p:nvPr>
            <p:ph idx="1"/>
          </p:nvPr>
        </p:nvSpPr>
        <p:spPr>
          <a:xfrm>
            <a:off x="467544" y="1988840"/>
            <a:ext cx="8219256" cy="4137323"/>
          </a:xfrm>
          <a:prstGeom prst="rect">
            <a:avLst/>
          </a:prstGeom>
        </p:spPr>
        <p:txBody>
          <a:bodyPr/>
          <a:lstStyle/>
          <a:p>
            <a:pPr algn="ctr"/>
            <a:r>
              <a:rPr b="1" dirty="0"/>
              <a:t>Interpretation of breed standards</a:t>
            </a:r>
          </a:p>
          <a:p>
            <a:pPr algn="ctr"/>
            <a:r>
              <a:rPr dirty="0"/>
              <a:t>Requirement for health education  as part of judges education modules ?</a:t>
            </a:r>
          </a:p>
          <a:p>
            <a:endParaRPr dirty="0"/>
          </a:p>
          <a:p>
            <a:r>
              <a:rPr dirty="0"/>
              <a:t>Do you  want judges to be mini-vets ?</a:t>
            </a:r>
          </a:p>
          <a:p>
            <a:r>
              <a:rPr dirty="0"/>
              <a:t>Will breed standards have a trickle down effect on change </a:t>
            </a:r>
            <a:r>
              <a:rPr lang="en-GB" dirty="0"/>
              <a:t>? How long will it take to change?</a:t>
            </a:r>
          </a:p>
          <a:p>
            <a:endParaRPr dirty="0"/>
          </a:p>
          <a:p>
            <a:pPr algn="ctr"/>
            <a:r>
              <a:rPr sz="2800" b="1" dirty="0"/>
              <a:t>Will it limit genetic  diversity</a:t>
            </a:r>
            <a:r>
              <a:rPr lang="en-GB" sz="2800" b="1" dirty="0"/>
              <a:t> ?</a:t>
            </a:r>
            <a:endParaRPr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80"/>
          </a:xfrm>
        </p:spPr>
        <p:txBody>
          <a:bodyPr/>
          <a:lstStyle/>
          <a:p>
            <a:pPr algn="ctr"/>
            <a:r>
              <a:rPr lang="en-IE" b="1" dirty="0">
                <a:solidFill>
                  <a:schemeClr val="accent2">
                    <a:lumMod val="75000"/>
                  </a:schemeClr>
                </a:solidFill>
              </a:rPr>
              <a:t>Veterinary Professionals </a:t>
            </a:r>
          </a:p>
        </p:txBody>
      </p:sp>
      <p:sp>
        <p:nvSpPr>
          <p:cNvPr id="3" name="Content Placeholder 2"/>
          <p:cNvSpPr>
            <a:spLocks noGrp="1"/>
          </p:cNvSpPr>
          <p:nvPr>
            <p:ph sz="half" idx="1"/>
          </p:nvPr>
        </p:nvSpPr>
        <p:spPr>
          <a:xfrm>
            <a:off x="822960" y="1845734"/>
            <a:ext cx="3703320" cy="2726274"/>
          </a:xfrm>
        </p:spPr>
        <p:txBody>
          <a:bodyPr>
            <a:normAutofit/>
          </a:bodyPr>
          <a:lstStyle/>
          <a:p>
            <a:r>
              <a:rPr lang="en-IE" dirty="0" smtClean="0"/>
              <a:t>Can v</a:t>
            </a:r>
            <a:r>
              <a:rPr lang="en-IE" dirty="0" smtClean="0"/>
              <a:t>iew </a:t>
            </a:r>
            <a:r>
              <a:rPr lang="en-IE" dirty="0"/>
              <a:t>KC members  as opponents  creating ill health in dogs by bad breeding.</a:t>
            </a:r>
          </a:p>
          <a:p>
            <a:pPr>
              <a:buNone/>
            </a:pPr>
            <a:endParaRPr lang="en-IE" dirty="0"/>
          </a:p>
          <a:p>
            <a:r>
              <a:rPr lang="en-IE" dirty="0"/>
              <a:t>Do not differentiate between registered  and non registered pedigree dogs </a:t>
            </a:r>
            <a:r>
              <a:rPr lang="en-IE" b="1" dirty="0"/>
              <a:t>or source of dogs</a:t>
            </a:r>
          </a:p>
          <a:p>
            <a:endParaRPr lang="en-IE" dirty="0"/>
          </a:p>
        </p:txBody>
      </p:sp>
      <p:sp>
        <p:nvSpPr>
          <p:cNvPr id="4" name="Content Placeholder 3"/>
          <p:cNvSpPr>
            <a:spLocks noGrp="1"/>
          </p:cNvSpPr>
          <p:nvPr>
            <p:ph sz="half" idx="2"/>
          </p:nvPr>
        </p:nvSpPr>
        <p:spPr/>
        <p:txBody>
          <a:bodyPr>
            <a:normAutofit/>
          </a:bodyPr>
          <a:lstStyle/>
          <a:p>
            <a:r>
              <a:rPr lang="en-IE" dirty="0"/>
              <a:t>Only see ill and unhealthy dogs  so view can be distorted .</a:t>
            </a:r>
          </a:p>
          <a:p>
            <a:r>
              <a:rPr lang="en-IE" dirty="0"/>
              <a:t>Aspirational aims  rather than practical help</a:t>
            </a:r>
          </a:p>
          <a:p>
            <a:r>
              <a:rPr lang="en-IE" dirty="0"/>
              <a:t>Most see clients after purchase when it may be too late </a:t>
            </a:r>
          </a:p>
          <a:p>
            <a:endParaRPr lang="en-IE" sz="2800" b="1" dirty="0" smtClean="0"/>
          </a:p>
          <a:p>
            <a:r>
              <a:rPr lang="en-IE" sz="2800" b="1" dirty="0" smtClean="0"/>
              <a:t>Need </a:t>
            </a:r>
            <a:r>
              <a:rPr lang="en-IE" sz="2800" b="1" dirty="0"/>
              <a:t>for further education  on specific  welfare issues</a:t>
            </a:r>
          </a:p>
          <a:p>
            <a:endParaRPr lang="en-IE" dirty="0"/>
          </a:p>
          <a:p>
            <a:pPr>
              <a:buNone/>
            </a:pPr>
            <a:endParaRPr lang="en-IE" dirty="0"/>
          </a:p>
          <a:p>
            <a:endParaRPr lang="en-IE" dirty="0"/>
          </a:p>
          <a:p>
            <a:endParaRPr lang="en-IE" dirty="0"/>
          </a:p>
          <a:p>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ext Placeholder 4"/>
          <p:cNvSpPr txBox="1"/>
          <p:nvPr/>
        </p:nvSpPr>
        <p:spPr>
          <a:xfrm>
            <a:off x="785785" y="428604"/>
            <a:ext cx="7715306"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spcBef>
                <a:spcPts val="700"/>
              </a:spcBef>
              <a:buSzPct val="100000"/>
              <a:buFont typeface="Arial"/>
              <a:buChar char="•"/>
              <a:defRPr sz="3200"/>
            </a:lvl1pPr>
          </a:lstStyle>
          <a:p>
            <a:r>
              <a:rPr dirty="0">
                <a:solidFill>
                  <a:schemeClr val="accent2">
                    <a:lumMod val="75000"/>
                  </a:schemeClr>
                </a:solidFill>
              </a:rPr>
              <a:t>Owner attitude :    Cuteness </a:t>
            </a:r>
          </a:p>
        </p:txBody>
      </p:sp>
      <p:sp>
        <p:nvSpPr>
          <p:cNvPr id="543" name="Rectangle 2"/>
          <p:cNvSpPr txBox="1"/>
          <p:nvPr/>
        </p:nvSpPr>
        <p:spPr>
          <a:xfrm>
            <a:off x="571471" y="1571612"/>
            <a:ext cx="8143934" cy="4803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200">
                <a:solidFill>
                  <a:srgbClr val="FF0000"/>
                </a:solidFill>
              </a:defRPr>
            </a:pPr>
            <a:r>
              <a:t>RESEARCH ARTICLE</a:t>
            </a:r>
          </a:p>
          <a:p>
            <a:pPr>
              <a:defRPr sz="2400" b="1">
                <a:solidFill>
                  <a:srgbClr val="FF0000"/>
                </a:solidFill>
              </a:defRPr>
            </a:pPr>
            <a:r>
              <a:t>Why do people buy dogs with potential</a:t>
            </a:r>
          </a:p>
          <a:p>
            <a:pPr>
              <a:defRPr sz="2400" b="1">
                <a:solidFill>
                  <a:srgbClr val="FF0000"/>
                </a:solidFill>
              </a:defRPr>
            </a:pPr>
            <a:r>
              <a:t>welfare problems related to extreme</a:t>
            </a:r>
          </a:p>
          <a:p>
            <a:pPr>
              <a:defRPr sz="2400" b="1">
                <a:solidFill>
                  <a:srgbClr val="FF0000"/>
                </a:solidFill>
              </a:defRPr>
            </a:pPr>
            <a:r>
              <a:t>conformation and inherited disease? A</a:t>
            </a:r>
          </a:p>
          <a:p>
            <a:pPr>
              <a:defRPr sz="2400" b="1">
                <a:solidFill>
                  <a:srgbClr val="FF0000"/>
                </a:solidFill>
              </a:defRPr>
            </a:pPr>
            <a:r>
              <a:t>representative study of Danish owners of four small dog breeds</a:t>
            </a:r>
          </a:p>
          <a:p>
            <a:pPr>
              <a:defRPr sz="1200"/>
            </a:pPr>
            <a:r>
              <a:t>P. Sandøe1,2*, S. V. Kondrup1, P. C. Bennett3, B. Forkman2, I Meyer2, H. F. Proschowsky4, J. A. Serpell5, T. B. Lund1</a:t>
            </a:r>
          </a:p>
          <a:p>
            <a:pPr>
              <a:defRPr sz="1200"/>
            </a:pPr>
            <a:endParaRPr/>
          </a:p>
          <a:p>
            <a:pPr>
              <a:defRPr b="1"/>
            </a:pPr>
            <a:r>
              <a:t>“There were clear differences between owners of the four breeds with respect to degree of planning prior to purchase, with owners of Chihuahuas exhibiting less. </a:t>
            </a:r>
          </a:p>
          <a:p>
            <a:pPr>
              <a:defRPr b="1"/>
            </a:pPr>
            <a:endParaRPr/>
          </a:p>
          <a:p>
            <a:pPr>
              <a:defRPr b="1"/>
            </a:pPr>
            <a:r>
              <a:t>Motivations behind choice of dog were also different. Health and other breed attributes were more important to owners of Cairn Terriers, whereas the dog's personality was reported to be more important for owners of French Bulldogs and Cavalier King Charles Spaniels but less important for Chihuahua owners.”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C7C24E-7F20-4034-93F9-0887FC1C988C}"/>
              </a:ext>
            </a:extLst>
          </p:cNvPr>
          <p:cNvSpPr>
            <a:spLocks noGrp="1"/>
          </p:cNvSpPr>
          <p:nvPr>
            <p:ph type="title"/>
          </p:nvPr>
        </p:nvSpPr>
        <p:spPr/>
        <p:txBody>
          <a:bodyPr/>
          <a:lstStyle/>
          <a:p>
            <a:r>
              <a:rPr lang="en-GB" b="1" dirty="0">
                <a:solidFill>
                  <a:srgbClr val="00B050"/>
                </a:solidFill>
              </a:rPr>
              <a:t>How to change attitudes </a:t>
            </a:r>
          </a:p>
        </p:txBody>
      </p:sp>
      <p:pic>
        <p:nvPicPr>
          <p:cNvPr id="6" name="Content Placeholder 5">
            <a:extLst>
              <a:ext uri="{FF2B5EF4-FFF2-40B4-BE49-F238E27FC236}">
                <a16:creationId xmlns="" xmlns:a16="http://schemas.microsoft.com/office/drawing/2014/main" id="{CD97D103-852D-4233-9260-0D6106DCFEF0}"/>
              </a:ext>
            </a:extLst>
          </p:cNvPr>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245251" y="2492896"/>
            <a:ext cx="4357341" cy="2448272"/>
          </a:xfrm>
        </p:spPr>
      </p:pic>
      <p:pic>
        <p:nvPicPr>
          <p:cNvPr id="8" name="Content Placeholder 7">
            <a:extLst>
              <a:ext uri="{FF2B5EF4-FFF2-40B4-BE49-F238E27FC236}">
                <a16:creationId xmlns="" xmlns:a16="http://schemas.microsoft.com/office/drawing/2014/main" id="{60F10C70-5A39-43BC-B2E7-F72CA7C5F9ED}"/>
              </a:ext>
            </a:extLst>
          </p:cNvPr>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4594860" y="2492896"/>
            <a:ext cx="3992353" cy="2448272"/>
          </a:xfrm>
        </p:spPr>
      </p:pic>
    </p:spTree>
    <p:extLst>
      <p:ext uri="{BB962C8B-B14F-4D97-AF65-F5344CB8AC3E}">
        <p14:creationId xmlns="" xmlns:p14="http://schemas.microsoft.com/office/powerpoint/2010/main" val="3803985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itle 1"/>
          <p:cNvSpPr txBox="1">
            <a:spLocks noGrp="1"/>
          </p:cNvSpPr>
          <p:nvPr>
            <p:ph type="title"/>
          </p:nvPr>
        </p:nvSpPr>
        <p:spPr>
          <a:prstGeom prst="rect">
            <a:avLst/>
          </a:prstGeom>
        </p:spPr>
        <p:txBody>
          <a:bodyPr/>
          <a:lstStyle/>
          <a:p>
            <a:r>
              <a:rPr lang="en-GB" dirty="0">
                <a:solidFill>
                  <a:schemeClr val="accent2">
                    <a:lumMod val="75000"/>
                  </a:schemeClr>
                </a:solidFill>
              </a:rPr>
              <a:t>KC role</a:t>
            </a:r>
            <a:br>
              <a:rPr lang="en-GB" dirty="0">
                <a:solidFill>
                  <a:schemeClr val="accent2">
                    <a:lumMod val="75000"/>
                  </a:schemeClr>
                </a:solidFill>
              </a:rPr>
            </a:br>
            <a:r>
              <a:rPr dirty="0">
                <a:solidFill>
                  <a:schemeClr val="accent2">
                    <a:lumMod val="75000"/>
                  </a:schemeClr>
                </a:solidFill>
              </a:rPr>
              <a:t>Reactive.... or proactive  ?</a:t>
            </a:r>
          </a:p>
        </p:txBody>
      </p:sp>
      <p:sp>
        <p:nvSpPr>
          <p:cNvPr id="515" name="Content Placeholder 2"/>
          <p:cNvSpPr txBox="1">
            <a:spLocks noGrp="1"/>
          </p:cNvSpPr>
          <p:nvPr>
            <p:ph idx="1"/>
          </p:nvPr>
        </p:nvSpPr>
        <p:spPr>
          <a:xfrm>
            <a:off x="457200" y="1600200"/>
            <a:ext cx="8229600" cy="4525963"/>
          </a:xfrm>
          <a:prstGeom prst="rect">
            <a:avLst/>
          </a:prstGeom>
        </p:spPr>
        <p:txBody>
          <a:bodyPr/>
          <a:lstStyle/>
          <a:p>
            <a:endParaRPr/>
          </a:p>
        </p:txBody>
      </p:sp>
      <p:pic>
        <p:nvPicPr>
          <p:cNvPr id="516" name="Content Placeholder 5" descr="Content Placeholder 5"/>
          <p:cNvPicPr>
            <a:picLocks noChangeAspect="1"/>
          </p:cNvPicPr>
          <p:nvPr/>
        </p:nvPicPr>
        <p:blipFill>
          <a:blip r:embed="rId2"/>
          <a:stretch>
            <a:fillRect/>
          </a:stretch>
        </p:blipFill>
        <p:spPr>
          <a:xfrm>
            <a:off x="428595" y="1643049"/>
            <a:ext cx="8213647" cy="4599644"/>
          </a:xfrm>
          <a:prstGeom prst="rect">
            <a:avLst/>
          </a:prstGeom>
          <a:ln w="12700">
            <a:miter lim="400000"/>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itle 4"/>
          <p:cNvSpPr txBox="1">
            <a:spLocks noGrp="1"/>
          </p:cNvSpPr>
          <p:nvPr>
            <p:ph type="title"/>
          </p:nvPr>
        </p:nvSpPr>
        <p:spPr>
          <a:xfrm>
            <a:off x="457199" y="262607"/>
            <a:ext cx="8229600" cy="1143001"/>
          </a:xfrm>
          <a:prstGeom prst="rect">
            <a:avLst/>
          </a:prstGeom>
        </p:spPr>
        <p:txBody>
          <a:bodyPr/>
          <a:lstStyle/>
          <a:p>
            <a:r>
              <a:rPr dirty="0">
                <a:solidFill>
                  <a:schemeClr val="accent2">
                    <a:lumMod val="75000"/>
                  </a:schemeClr>
                </a:solidFill>
              </a:rPr>
              <a:t>Pedigree Problem ?</a:t>
            </a:r>
          </a:p>
        </p:txBody>
      </p:sp>
      <p:sp>
        <p:nvSpPr>
          <p:cNvPr id="551" name="TextBox 5"/>
          <p:cNvSpPr txBox="1"/>
          <p:nvPr/>
        </p:nvSpPr>
        <p:spPr>
          <a:xfrm>
            <a:off x="785786" y="1928802"/>
            <a:ext cx="7572427" cy="2682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400" b="1"/>
            </a:lvl1pPr>
          </a:lstStyle>
          <a:p>
            <a:r>
              <a:t>The public only see a Dog with a problem they don’t ask  if it’s a Kennel Club registered  pedigree dog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02B1BF-B911-41BA-8FEF-456FA831C1AB}"/>
              </a:ext>
            </a:extLst>
          </p:cNvPr>
          <p:cNvSpPr>
            <a:spLocks noGrp="1"/>
          </p:cNvSpPr>
          <p:nvPr>
            <p:ph type="title"/>
          </p:nvPr>
        </p:nvSpPr>
        <p:spPr/>
        <p:txBody>
          <a:bodyPr/>
          <a:lstStyle/>
          <a:p>
            <a:r>
              <a:rPr lang="en-GB" dirty="0"/>
              <a:t>Need to stop blaming ….</a:t>
            </a:r>
          </a:p>
        </p:txBody>
      </p:sp>
      <p:pic>
        <p:nvPicPr>
          <p:cNvPr id="6" name="Picture Placeholder 5">
            <a:extLst>
              <a:ext uri="{FF2B5EF4-FFF2-40B4-BE49-F238E27FC236}">
                <a16:creationId xmlns="" xmlns:a16="http://schemas.microsoft.com/office/drawing/2014/main" id="{64A1F589-108D-49D8-B1A8-1D919E4888B8}"/>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t="537" b="537"/>
          <a:stretch>
            <a:fillRect/>
          </a:stretch>
        </p:blipFill>
        <p:spPr/>
      </p:pic>
      <p:sp>
        <p:nvSpPr>
          <p:cNvPr id="4" name="Text Placeholder 3">
            <a:extLst>
              <a:ext uri="{FF2B5EF4-FFF2-40B4-BE49-F238E27FC236}">
                <a16:creationId xmlns="" xmlns:a16="http://schemas.microsoft.com/office/drawing/2014/main" id="{591D5939-9D5F-428B-A343-35DA5C9EE8A5}"/>
              </a:ext>
            </a:extLst>
          </p:cNvPr>
          <p:cNvSpPr>
            <a:spLocks noGrp="1"/>
          </p:cNvSpPr>
          <p:nvPr>
            <p:ph type="body" sz="half" idx="2"/>
          </p:nvPr>
        </p:nvSpPr>
        <p:spPr/>
        <p:txBody>
          <a:bodyPr/>
          <a:lstStyle/>
          <a:p>
            <a:endParaRPr lang="en-GB" dirty="0"/>
          </a:p>
        </p:txBody>
      </p:sp>
    </p:spTree>
    <p:extLst>
      <p:ext uri="{BB962C8B-B14F-4D97-AF65-F5344CB8AC3E}">
        <p14:creationId xmlns="" xmlns:p14="http://schemas.microsoft.com/office/powerpoint/2010/main" val="33182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58532-ED3A-4B48-9239-4A3CCF4A56FD}"/>
              </a:ext>
            </a:extLst>
          </p:cNvPr>
          <p:cNvSpPr>
            <a:spLocks noGrp="1"/>
          </p:cNvSpPr>
          <p:nvPr>
            <p:ph type="title"/>
          </p:nvPr>
        </p:nvSpPr>
        <p:spPr/>
        <p:txBody>
          <a:bodyPr/>
          <a:lstStyle/>
          <a:p>
            <a:r>
              <a:rPr lang="en-GB" b="1" dirty="0">
                <a:solidFill>
                  <a:srgbClr val="00B050"/>
                </a:solidFill>
              </a:rPr>
              <a:t>Defensive </a:t>
            </a:r>
          </a:p>
        </p:txBody>
      </p:sp>
      <p:pic>
        <p:nvPicPr>
          <p:cNvPr id="7" name="Content Placeholder 6">
            <a:extLst>
              <a:ext uri="{FF2B5EF4-FFF2-40B4-BE49-F238E27FC236}">
                <a16:creationId xmlns="" xmlns:a16="http://schemas.microsoft.com/office/drawing/2014/main" id="{F9A09AA6-F459-46EE-98BE-00062EB4B8F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22960" y="2564904"/>
            <a:ext cx="4140224" cy="2755131"/>
          </a:xfrm>
        </p:spPr>
      </p:pic>
      <p:sp>
        <p:nvSpPr>
          <p:cNvPr id="8" name="TextBox 7">
            <a:extLst>
              <a:ext uri="{FF2B5EF4-FFF2-40B4-BE49-F238E27FC236}">
                <a16:creationId xmlns="" xmlns:a16="http://schemas.microsoft.com/office/drawing/2014/main" id="{422F5ED0-EC47-44CC-BEE7-F017A4E44811}"/>
              </a:ext>
            </a:extLst>
          </p:cNvPr>
          <p:cNvSpPr txBox="1"/>
          <p:nvPr/>
        </p:nvSpPr>
        <p:spPr>
          <a:xfrm>
            <a:off x="5364088" y="2204864"/>
            <a:ext cx="2808312" cy="3046988"/>
          </a:xfrm>
          <a:prstGeom prst="rect">
            <a:avLst/>
          </a:prstGeom>
          <a:noFill/>
        </p:spPr>
        <p:txBody>
          <a:bodyPr wrap="square" rtlCol="0">
            <a:spAutoFit/>
          </a:bodyPr>
          <a:lstStyle/>
          <a:p>
            <a:r>
              <a:rPr lang="en-GB" sz="3200" dirty="0"/>
              <a:t>Defensive behaviour is the primary barrier to communication…no one listens </a:t>
            </a:r>
          </a:p>
        </p:txBody>
      </p:sp>
    </p:spTree>
    <p:extLst>
      <p:ext uri="{BB962C8B-B14F-4D97-AF65-F5344CB8AC3E}">
        <p14:creationId xmlns="" xmlns:p14="http://schemas.microsoft.com/office/powerpoint/2010/main" val="4138456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0B197-3A6A-4E21-8D65-980BBA4613CA}"/>
              </a:ext>
            </a:extLst>
          </p:cNvPr>
          <p:cNvSpPr>
            <a:spLocks noGrp="1"/>
          </p:cNvSpPr>
          <p:nvPr>
            <p:ph type="title"/>
          </p:nvPr>
        </p:nvSpPr>
        <p:spPr/>
        <p:txBody>
          <a:bodyPr/>
          <a:lstStyle/>
          <a:p>
            <a:r>
              <a:rPr lang="en-GB" dirty="0"/>
              <a:t>Repair   or  develop alliances </a:t>
            </a:r>
          </a:p>
        </p:txBody>
      </p:sp>
      <p:pic>
        <p:nvPicPr>
          <p:cNvPr id="6" name="Picture Placeholder 5">
            <a:extLst>
              <a:ext uri="{FF2B5EF4-FFF2-40B4-BE49-F238E27FC236}">
                <a16:creationId xmlns="" xmlns:a16="http://schemas.microsoft.com/office/drawing/2014/main" id="{92386104-B537-4B75-BB13-718F17982679}"/>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l="11905" r="11905"/>
          <a:stretch>
            <a:fillRect/>
          </a:stretch>
        </p:blipFill>
        <p:spPr/>
      </p:pic>
      <p:sp>
        <p:nvSpPr>
          <p:cNvPr id="4" name="Text Placeholder 3">
            <a:extLst>
              <a:ext uri="{FF2B5EF4-FFF2-40B4-BE49-F238E27FC236}">
                <a16:creationId xmlns="" xmlns:a16="http://schemas.microsoft.com/office/drawing/2014/main" id="{6E6F3E95-1DB2-40DD-B5B8-1B7B8C4DADCC}"/>
              </a:ext>
            </a:extLst>
          </p:cNvPr>
          <p:cNvSpPr>
            <a:spLocks noGrp="1"/>
          </p:cNvSpPr>
          <p:nvPr>
            <p:ph type="body" sz="half" idx="2"/>
          </p:nvPr>
        </p:nvSpPr>
        <p:spPr/>
        <p:txBody>
          <a:bodyPr/>
          <a:lstStyle/>
          <a:p>
            <a:endParaRPr lang="en-GB" dirty="0"/>
          </a:p>
        </p:txBody>
      </p:sp>
    </p:spTree>
    <p:extLst>
      <p:ext uri="{BB962C8B-B14F-4D97-AF65-F5344CB8AC3E}">
        <p14:creationId xmlns="" xmlns:p14="http://schemas.microsoft.com/office/powerpoint/2010/main" val="2058556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BCB9C1-8B5A-47DE-BDFA-712F621D257E}"/>
              </a:ext>
            </a:extLst>
          </p:cNvPr>
          <p:cNvSpPr>
            <a:spLocks noGrp="1"/>
          </p:cNvSpPr>
          <p:nvPr>
            <p:ph type="title"/>
          </p:nvPr>
        </p:nvSpPr>
        <p:spPr/>
        <p:txBody>
          <a:bodyPr/>
          <a:lstStyle/>
          <a:p>
            <a:r>
              <a:rPr lang="en-GB" dirty="0"/>
              <a:t>Co-operate </a:t>
            </a:r>
          </a:p>
        </p:txBody>
      </p:sp>
      <p:pic>
        <p:nvPicPr>
          <p:cNvPr id="6" name="Picture Placeholder 5">
            <a:extLst>
              <a:ext uri="{FF2B5EF4-FFF2-40B4-BE49-F238E27FC236}">
                <a16:creationId xmlns="" xmlns:a16="http://schemas.microsoft.com/office/drawing/2014/main" id="{773084D6-6DE9-4761-A640-ED05EB35B31B}"/>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t="2262" b="2262"/>
          <a:stretch>
            <a:fillRect/>
          </a:stretch>
        </p:blipFill>
        <p:spPr/>
      </p:pic>
      <p:sp>
        <p:nvSpPr>
          <p:cNvPr id="4" name="Text Placeholder 3">
            <a:extLst>
              <a:ext uri="{FF2B5EF4-FFF2-40B4-BE49-F238E27FC236}">
                <a16:creationId xmlns="" xmlns:a16="http://schemas.microsoft.com/office/drawing/2014/main" id="{F3B489DD-4849-4A23-805F-0118CCCD5AE1}"/>
              </a:ext>
            </a:extLst>
          </p:cNvPr>
          <p:cNvSpPr>
            <a:spLocks noGrp="1"/>
          </p:cNvSpPr>
          <p:nvPr>
            <p:ph type="body" sz="half" idx="2"/>
          </p:nvPr>
        </p:nvSpPr>
        <p:spPr/>
        <p:txBody>
          <a:bodyPr/>
          <a:lstStyle/>
          <a:p>
            <a:r>
              <a:rPr lang="en-GB" dirty="0"/>
              <a:t> with all stakeholders </a:t>
            </a:r>
          </a:p>
        </p:txBody>
      </p:sp>
    </p:spTree>
    <p:extLst>
      <p:ext uri="{BB962C8B-B14F-4D97-AF65-F5344CB8AC3E}">
        <p14:creationId xmlns="" xmlns:p14="http://schemas.microsoft.com/office/powerpoint/2010/main" val="7380592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1FE15F-92A9-4143-B942-22F867657D4B}"/>
              </a:ext>
            </a:extLst>
          </p:cNvPr>
          <p:cNvSpPr>
            <a:spLocks noGrp="1"/>
          </p:cNvSpPr>
          <p:nvPr>
            <p:ph type="title"/>
          </p:nvPr>
        </p:nvSpPr>
        <p:spPr/>
        <p:txBody>
          <a:bodyPr/>
          <a:lstStyle/>
          <a:p>
            <a:r>
              <a:rPr lang="en-GB" dirty="0">
                <a:solidFill>
                  <a:schemeClr val="accent2">
                    <a:lumMod val="75000"/>
                  </a:schemeClr>
                </a:solidFill>
              </a:rPr>
              <a:t>Failures to change …</a:t>
            </a:r>
          </a:p>
        </p:txBody>
      </p:sp>
      <p:sp>
        <p:nvSpPr>
          <p:cNvPr id="3" name="Content Placeholder 2">
            <a:extLst>
              <a:ext uri="{FF2B5EF4-FFF2-40B4-BE49-F238E27FC236}">
                <a16:creationId xmlns="" xmlns:a16="http://schemas.microsoft.com/office/drawing/2014/main" id="{A9DA8993-648F-4174-9328-351BA6C05FBF}"/>
              </a:ext>
            </a:extLst>
          </p:cNvPr>
          <p:cNvSpPr>
            <a:spLocks noGrp="1"/>
          </p:cNvSpPr>
          <p:nvPr>
            <p:ph sz="half" idx="1"/>
          </p:nvPr>
        </p:nvSpPr>
        <p:spPr/>
        <p:txBody>
          <a:bodyPr>
            <a:normAutofit fontScale="92500" lnSpcReduction="20000"/>
          </a:bodyPr>
          <a:lstStyle/>
          <a:p>
            <a:r>
              <a:rPr lang="en-GB" dirty="0"/>
              <a:t>Giving information is not enough</a:t>
            </a:r>
          </a:p>
          <a:p>
            <a:r>
              <a:rPr lang="en-GB" dirty="0"/>
              <a:t>Different presentation  methods  required</a:t>
            </a:r>
          </a:p>
          <a:p>
            <a:endParaRPr lang="en-GB" dirty="0"/>
          </a:p>
          <a:p>
            <a:r>
              <a:rPr lang="en-GB" dirty="0"/>
              <a:t>People learn by different methods </a:t>
            </a:r>
          </a:p>
          <a:p>
            <a:endParaRPr lang="en-GB" dirty="0"/>
          </a:p>
          <a:p>
            <a:r>
              <a:rPr lang="en-GB" dirty="0"/>
              <a:t>Emotional messages /learning  interferes with logical thought </a:t>
            </a:r>
          </a:p>
          <a:p>
            <a:endParaRPr lang="en-GB" dirty="0"/>
          </a:p>
          <a:p>
            <a:pPr marL="0" indent="0">
              <a:buNone/>
            </a:pPr>
            <a:r>
              <a:rPr lang="en-GB" dirty="0"/>
              <a:t>People / groups learn at different rates and start  from different positions.</a:t>
            </a:r>
          </a:p>
          <a:p>
            <a:endParaRPr lang="en-GB" dirty="0"/>
          </a:p>
        </p:txBody>
      </p:sp>
      <p:sp>
        <p:nvSpPr>
          <p:cNvPr id="4" name="Content Placeholder 3">
            <a:extLst>
              <a:ext uri="{FF2B5EF4-FFF2-40B4-BE49-F238E27FC236}">
                <a16:creationId xmlns="" xmlns:a16="http://schemas.microsoft.com/office/drawing/2014/main" id="{4D06EB32-0B12-4E80-9E97-513E912AF34E}"/>
              </a:ext>
            </a:extLst>
          </p:cNvPr>
          <p:cNvSpPr>
            <a:spLocks noGrp="1"/>
          </p:cNvSpPr>
          <p:nvPr>
            <p:ph sz="half" idx="2"/>
          </p:nvPr>
        </p:nvSpPr>
        <p:spPr/>
        <p:txBody>
          <a:bodyPr>
            <a:normAutofit fontScale="92500" lnSpcReduction="20000"/>
          </a:bodyPr>
          <a:lstStyle/>
          <a:p>
            <a:r>
              <a:rPr lang="en-GB" dirty="0"/>
              <a:t>Realisation we must  use techniques from behavioural science </a:t>
            </a:r>
          </a:p>
          <a:p>
            <a:endParaRPr lang="en-GB" dirty="0"/>
          </a:p>
          <a:p>
            <a:endParaRPr lang="en-GB" dirty="0"/>
          </a:p>
          <a:p>
            <a:pPr marL="0" indent="0">
              <a:buNone/>
            </a:pPr>
            <a:r>
              <a:rPr lang="en-GB" dirty="0"/>
              <a:t>(observation, practical, reading, listening etc)</a:t>
            </a:r>
          </a:p>
          <a:p>
            <a:r>
              <a:rPr lang="en-GB" dirty="0"/>
              <a:t> </a:t>
            </a:r>
          </a:p>
        </p:txBody>
      </p:sp>
    </p:spTree>
    <p:extLst>
      <p:ext uri="{BB962C8B-B14F-4D97-AF65-F5344CB8AC3E}">
        <p14:creationId xmlns="" xmlns:p14="http://schemas.microsoft.com/office/powerpoint/2010/main" val="2737815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object 3"/>
          <p:cNvSpPr/>
          <p:nvPr/>
        </p:nvSpPr>
        <p:spPr>
          <a:xfrm>
            <a:off x="2897122" y="1653538"/>
            <a:ext cx="6041137" cy="3861817"/>
          </a:xfrm>
          <a:prstGeom prst="rect">
            <a:avLst/>
          </a:prstGeom>
          <a:blipFill>
            <a:blip r:embed="rId2"/>
            <a:stretch>
              <a:fillRect/>
            </a:stretch>
          </a:blipFill>
          <a:ln w="12700">
            <a:miter lim="400000"/>
          </a:ln>
        </p:spPr>
        <p:txBody>
          <a:bodyPr lIns="45719" rIns="45719"/>
          <a:lstStyle/>
          <a:p>
            <a:endParaRPr/>
          </a:p>
        </p:txBody>
      </p:sp>
      <p:sp>
        <p:nvSpPr>
          <p:cNvPr id="487" name="object 4"/>
          <p:cNvSpPr txBox="1">
            <a:spLocks noGrp="1"/>
          </p:cNvSpPr>
          <p:nvPr>
            <p:ph type="title"/>
          </p:nvPr>
        </p:nvSpPr>
        <p:spPr>
          <a:xfrm>
            <a:off x="292100" y="482600"/>
            <a:ext cx="5240655" cy="848361"/>
          </a:xfrm>
          <a:prstGeom prst="rect">
            <a:avLst/>
          </a:prstGeom>
        </p:spPr>
        <p:txBody>
          <a:bodyPr lIns="0" tIns="0" rIns="0" bIns="0"/>
          <a:lstStyle/>
          <a:p>
            <a:pPr marR="5080" indent="12700">
              <a:spcBef>
                <a:spcPts val="100"/>
              </a:spcBef>
              <a:defRPr sz="2700" b="1" spc="-100">
                <a:solidFill>
                  <a:srgbClr val="006FC0"/>
                </a:solidFill>
                <a:latin typeface="Arial"/>
                <a:ea typeface="Arial"/>
                <a:cs typeface="Arial"/>
                <a:sym typeface="Arial"/>
              </a:defRPr>
            </a:pPr>
            <a:r>
              <a:rPr dirty="0">
                <a:solidFill>
                  <a:schemeClr val="accent2">
                    <a:lumMod val="75000"/>
                  </a:schemeClr>
                </a:solidFill>
              </a:rPr>
              <a:t>Human </a:t>
            </a:r>
            <a:r>
              <a:rPr dirty="0" err="1">
                <a:solidFill>
                  <a:schemeClr val="accent2">
                    <a:lumMod val="75000"/>
                  </a:schemeClr>
                </a:solidFill>
              </a:rPr>
              <a:t>Behaviour</a:t>
            </a:r>
            <a:r>
              <a:rPr dirty="0">
                <a:solidFill>
                  <a:schemeClr val="accent2">
                    <a:lumMod val="75000"/>
                  </a:schemeClr>
                </a:solidFill>
              </a:rPr>
              <a:t> Change Model</a:t>
            </a:r>
            <a:r>
              <a:rPr spc="-600" dirty="0">
                <a:solidFill>
                  <a:schemeClr val="accent2">
                    <a:lumMod val="75000"/>
                  </a:schemeClr>
                </a:solidFill>
              </a:rPr>
              <a:t> </a:t>
            </a:r>
            <a:r>
              <a:rPr spc="0" dirty="0">
                <a:solidFill>
                  <a:schemeClr val="accent2">
                    <a:lumMod val="75000"/>
                  </a:schemeClr>
                </a:solidFill>
              </a:rPr>
              <a:t>:  </a:t>
            </a:r>
            <a:r>
              <a:rPr dirty="0">
                <a:solidFill>
                  <a:schemeClr val="accent2">
                    <a:lumMod val="75000"/>
                  </a:schemeClr>
                </a:solidFill>
              </a:rPr>
              <a:t>CONTEXT</a:t>
            </a:r>
          </a:p>
        </p:txBody>
      </p:sp>
      <p:sp>
        <p:nvSpPr>
          <p:cNvPr id="488" name="object 5"/>
          <p:cNvSpPr/>
          <p:nvPr/>
        </p:nvSpPr>
        <p:spPr>
          <a:xfrm>
            <a:off x="7344918" y="1654300"/>
            <a:ext cx="1670305" cy="168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87" y="17"/>
                </a:lnTo>
                <a:lnTo>
                  <a:pt x="9583" y="68"/>
                </a:lnTo>
                <a:lnTo>
                  <a:pt x="8989" y="151"/>
                </a:lnTo>
                <a:lnTo>
                  <a:pt x="8406" y="266"/>
                </a:lnTo>
                <a:lnTo>
                  <a:pt x="7834" y="412"/>
                </a:lnTo>
                <a:lnTo>
                  <a:pt x="7276" y="588"/>
                </a:lnTo>
                <a:lnTo>
                  <a:pt x="6730" y="793"/>
                </a:lnTo>
                <a:lnTo>
                  <a:pt x="6199" y="1026"/>
                </a:lnTo>
                <a:lnTo>
                  <a:pt x="5684" y="1286"/>
                </a:lnTo>
                <a:lnTo>
                  <a:pt x="5184" y="1573"/>
                </a:lnTo>
                <a:lnTo>
                  <a:pt x="4702" y="1885"/>
                </a:lnTo>
                <a:lnTo>
                  <a:pt x="4238" y="2221"/>
                </a:lnTo>
                <a:lnTo>
                  <a:pt x="3793" y="2581"/>
                </a:lnTo>
                <a:lnTo>
                  <a:pt x="3368" y="2963"/>
                </a:lnTo>
                <a:lnTo>
                  <a:pt x="2964" y="3368"/>
                </a:lnTo>
                <a:lnTo>
                  <a:pt x="2581" y="3793"/>
                </a:lnTo>
                <a:lnTo>
                  <a:pt x="2221" y="4238"/>
                </a:lnTo>
                <a:lnTo>
                  <a:pt x="1885" y="4702"/>
                </a:lnTo>
                <a:lnTo>
                  <a:pt x="1573" y="5184"/>
                </a:lnTo>
                <a:lnTo>
                  <a:pt x="1286" y="5683"/>
                </a:lnTo>
                <a:lnTo>
                  <a:pt x="1026" y="6199"/>
                </a:lnTo>
                <a:lnTo>
                  <a:pt x="793" y="6730"/>
                </a:lnTo>
                <a:lnTo>
                  <a:pt x="588" y="7275"/>
                </a:lnTo>
                <a:lnTo>
                  <a:pt x="412" y="7834"/>
                </a:lnTo>
                <a:lnTo>
                  <a:pt x="266" y="8406"/>
                </a:lnTo>
                <a:lnTo>
                  <a:pt x="151" y="8989"/>
                </a:lnTo>
                <a:lnTo>
                  <a:pt x="68" y="9583"/>
                </a:lnTo>
                <a:lnTo>
                  <a:pt x="17" y="10187"/>
                </a:lnTo>
                <a:lnTo>
                  <a:pt x="0" y="10800"/>
                </a:lnTo>
                <a:lnTo>
                  <a:pt x="17" y="11413"/>
                </a:lnTo>
                <a:lnTo>
                  <a:pt x="68" y="12017"/>
                </a:lnTo>
                <a:lnTo>
                  <a:pt x="151" y="12611"/>
                </a:lnTo>
                <a:lnTo>
                  <a:pt x="266" y="13194"/>
                </a:lnTo>
                <a:lnTo>
                  <a:pt x="412" y="13766"/>
                </a:lnTo>
                <a:lnTo>
                  <a:pt x="588" y="14325"/>
                </a:lnTo>
                <a:lnTo>
                  <a:pt x="793" y="14870"/>
                </a:lnTo>
                <a:lnTo>
                  <a:pt x="1026" y="15401"/>
                </a:lnTo>
                <a:lnTo>
                  <a:pt x="1286" y="15917"/>
                </a:lnTo>
                <a:lnTo>
                  <a:pt x="1573" y="16416"/>
                </a:lnTo>
                <a:lnTo>
                  <a:pt x="1885" y="16898"/>
                </a:lnTo>
                <a:lnTo>
                  <a:pt x="2221" y="17362"/>
                </a:lnTo>
                <a:lnTo>
                  <a:pt x="2581" y="17807"/>
                </a:lnTo>
                <a:lnTo>
                  <a:pt x="2964" y="18232"/>
                </a:lnTo>
                <a:lnTo>
                  <a:pt x="3368" y="18636"/>
                </a:lnTo>
                <a:lnTo>
                  <a:pt x="3793" y="19019"/>
                </a:lnTo>
                <a:lnTo>
                  <a:pt x="4238" y="19379"/>
                </a:lnTo>
                <a:lnTo>
                  <a:pt x="4702" y="19715"/>
                </a:lnTo>
                <a:lnTo>
                  <a:pt x="5184" y="20027"/>
                </a:lnTo>
                <a:lnTo>
                  <a:pt x="5684" y="20314"/>
                </a:lnTo>
                <a:lnTo>
                  <a:pt x="6199" y="20574"/>
                </a:lnTo>
                <a:lnTo>
                  <a:pt x="6730" y="20807"/>
                </a:lnTo>
                <a:lnTo>
                  <a:pt x="7276" y="21012"/>
                </a:lnTo>
                <a:lnTo>
                  <a:pt x="7834" y="21188"/>
                </a:lnTo>
                <a:lnTo>
                  <a:pt x="8406" y="21334"/>
                </a:lnTo>
                <a:lnTo>
                  <a:pt x="8989" y="21449"/>
                </a:lnTo>
                <a:lnTo>
                  <a:pt x="9583" y="21532"/>
                </a:lnTo>
                <a:lnTo>
                  <a:pt x="10187" y="21583"/>
                </a:lnTo>
                <a:lnTo>
                  <a:pt x="10800" y="21600"/>
                </a:lnTo>
                <a:lnTo>
                  <a:pt x="11413" y="21583"/>
                </a:lnTo>
                <a:lnTo>
                  <a:pt x="12017" y="21532"/>
                </a:lnTo>
                <a:lnTo>
                  <a:pt x="12611" y="21449"/>
                </a:lnTo>
                <a:lnTo>
                  <a:pt x="13194" y="21334"/>
                </a:lnTo>
                <a:lnTo>
                  <a:pt x="13766" y="21188"/>
                </a:lnTo>
                <a:lnTo>
                  <a:pt x="14324" y="21012"/>
                </a:lnTo>
                <a:lnTo>
                  <a:pt x="14870" y="20807"/>
                </a:lnTo>
                <a:lnTo>
                  <a:pt x="15401" y="20574"/>
                </a:lnTo>
                <a:lnTo>
                  <a:pt x="15916" y="20314"/>
                </a:lnTo>
                <a:lnTo>
                  <a:pt x="16416" y="20027"/>
                </a:lnTo>
                <a:lnTo>
                  <a:pt x="16898" y="19715"/>
                </a:lnTo>
                <a:lnTo>
                  <a:pt x="17362" y="19379"/>
                </a:lnTo>
                <a:lnTo>
                  <a:pt x="17807" y="19019"/>
                </a:lnTo>
                <a:lnTo>
                  <a:pt x="18232" y="18636"/>
                </a:lnTo>
                <a:lnTo>
                  <a:pt x="18636" y="18232"/>
                </a:lnTo>
                <a:lnTo>
                  <a:pt x="19019" y="17807"/>
                </a:lnTo>
                <a:lnTo>
                  <a:pt x="19379" y="17362"/>
                </a:lnTo>
                <a:lnTo>
                  <a:pt x="19715" y="16898"/>
                </a:lnTo>
                <a:lnTo>
                  <a:pt x="20027" y="16416"/>
                </a:lnTo>
                <a:lnTo>
                  <a:pt x="20314" y="15917"/>
                </a:lnTo>
                <a:lnTo>
                  <a:pt x="20574" y="15401"/>
                </a:lnTo>
                <a:lnTo>
                  <a:pt x="20807" y="14870"/>
                </a:lnTo>
                <a:lnTo>
                  <a:pt x="21012" y="14325"/>
                </a:lnTo>
                <a:lnTo>
                  <a:pt x="21188" y="13766"/>
                </a:lnTo>
                <a:lnTo>
                  <a:pt x="21334" y="13194"/>
                </a:lnTo>
                <a:lnTo>
                  <a:pt x="21449" y="12611"/>
                </a:lnTo>
                <a:lnTo>
                  <a:pt x="21532" y="12017"/>
                </a:lnTo>
                <a:lnTo>
                  <a:pt x="21583" y="11413"/>
                </a:lnTo>
                <a:lnTo>
                  <a:pt x="21600" y="10800"/>
                </a:lnTo>
                <a:lnTo>
                  <a:pt x="21583" y="10187"/>
                </a:lnTo>
                <a:lnTo>
                  <a:pt x="21532" y="9583"/>
                </a:lnTo>
                <a:lnTo>
                  <a:pt x="21449" y="8989"/>
                </a:lnTo>
                <a:lnTo>
                  <a:pt x="21334" y="8406"/>
                </a:lnTo>
                <a:lnTo>
                  <a:pt x="21188" y="7834"/>
                </a:lnTo>
                <a:lnTo>
                  <a:pt x="21012" y="7275"/>
                </a:lnTo>
                <a:lnTo>
                  <a:pt x="20807" y="6730"/>
                </a:lnTo>
                <a:lnTo>
                  <a:pt x="20574" y="6199"/>
                </a:lnTo>
                <a:lnTo>
                  <a:pt x="20314" y="5683"/>
                </a:lnTo>
                <a:lnTo>
                  <a:pt x="20027" y="5184"/>
                </a:lnTo>
                <a:lnTo>
                  <a:pt x="19715" y="4702"/>
                </a:lnTo>
                <a:lnTo>
                  <a:pt x="19379" y="4238"/>
                </a:lnTo>
                <a:lnTo>
                  <a:pt x="19019" y="3793"/>
                </a:lnTo>
                <a:lnTo>
                  <a:pt x="18636" y="3368"/>
                </a:lnTo>
                <a:lnTo>
                  <a:pt x="18232" y="2963"/>
                </a:lnTo>
                <a:lnTo>
                  <a:pt x="17807" y="2581"/>
                </a:lnTo>
                <a:lnTo>
                  <a:pt x="17362" y="2221"/>
                </a:lnTo>
                <a:lnTo>
                  <a:pt x="16898" y="1885"/>
                </a:lnTo>
                <a:lnTo>
                  <a:pt x="16416" y="1573"/>
                </a:lnTo>
                <a:lnTo>
                  <a:pt x="15916" y="1286"/>
                </a:lnTo>
                <a:lnTo>
                  <a:pt x="15401" y="1026"/>
                </a:lnTo>
                <a:lnTo>
                  <a:pt x="14870" y="793"/>
                </a:lnTo>
                <a:lnTo>
                  <a:pt x="14324" y="588"/>
                </a:lnTo>
                <a:lnTo>
                  <a:pt x="13766" y="412"/>
                </a:lnTo>
                <a:lnTo>
                  <a:pt x="13194" y="266"/>
                </a:lnTo>
                <a:lnTo>
                  <a:pt x="12611" y="151"/>
                </a:lnTo>
                <a:lnTo>
                  <a:pt x="12017" y="68"/>
                </a:lnTo>
                <a:lnTo>
                  <a:pt x="11413" y="17"/>
                </a:lnTo>
                <a:lnTo>
                  <a:pt x="10800" y="0"/>
                </a:lnTo>
                <a:close/>
              </a:path>
            </a:pathLst>
          </a:custGeom>
          <a:solidFill>
            <a:srgbClr val="92A199"/>
          </a:solidFill>
          <a:ln w="12700">
            <a:miter lim="400000"/>
          </a:ln>
        </p:spPr>
        <p:txBody>
          <a:bodyPr lIns="45719" rIns="45719"/>
          <a:lstStyle/>
          <a:p>
            <a:endParaRPr/>
          </a:p>
        </p:txBody>
      </p:sp>
      <p:sp>
        <p:nvSpPr>
          <p:cNvPr id="489" name="object 6"/>
          <p:cNvSpPr/>
          <p:nvPr/>
        </p:nvSpPr>
        <p:spPr>
          <a:xfrm>
            <a:off x="7344918" y="1654300"/>
            <a:ext cx="1670305" cy="168859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7" y="10187"/>
                </a:lnTo>
                <a:lnTo>
                  <a:pt x="68" y="9583"/>
                </a:lnTo>
                <a:lnTo>
                  <a:pt x="151" y="8989"/>
                </a:lnTo>
                <a:lnTo>
                  <a:pt x="266" y="8406"/>
                </a:lnTo>
                <a:lnTo>
                  <a:pt x="412" y="7834"/>
                </a:lnTo>
                <a:lnTo>
                  <a:pt x="588" y="7275"/>
                </a:lnTo>
                <a:lnTo>
                  <a:pt x="793" y="6730"/>
                </a:lnTo>
                <a:lnTo>
                  <a:pt x="1026" y="6199"/>
                </a:lnTo>
                <a:lnTo>
                  <a:pt x="1286" y="5683"/>
                </a:lnTo>
                <a:lnTo>
                  <a:pt x="1573" y="5184"/>
                </a:lnTo>
                <a:lnTo>
                  <a:pt x="1885" y="4702"/>
                </a:lnTo>
                <a:lnTo>
                  <a:pt x="2221" y="4238"/>
                </a:lnTo>
                <a:lnTo>
                  <a:pt x="2581" y="3793"/>
                </a:lnTo>
                <a:lnTo>
                  <a:pt x="2964" y="3368"/>
                </a:lnTo>
                <a:lnTo>
                  <a:pt x="3368" y="2963"/>
                </a:lnTo>
                <a:lnTo>
                  <a:pt x="3793" y="2581"/>
                </a:lnTo>
                <a:lnTo>
                  <a:pt x="4238" y="2221"/>
                </a:lnTo>
                <a:lnTo>
                  <a:pt x="4702" y="1885"/>
                </a:lnTo>
                <a:lnTo>
                  <a:pt x="5184" y="1573"/>
                </a:lnTo>
                <a:lnTo>
                  <a:pt x="5684" y="1286"/>
                </a:lnTo>
                <a:lnTo>
                  <a:pt x="6199" y="1026"/>
                </a:lnTo>
                <a:lnTo>
                  <a:pt x="6730" y="793"/>
                </a:lnTo>
                <a:lnTo>
                  <a:pt x="7276" y="588"/>
                </a:lnTo>
                <a:lnTo>
                  <a:pt x="7834" y="412"/>
                </a:lnTo>
                <a:lnTo>
                  <a:pt x="8406" y="266"/>
                </a:lnTo>
                <a:lnTo>
                  <a:pt x="8989" y="151"/>
                </a:lnTo>
                <a:lnTo>
                  <a:pt x="9583" y="68"/>
                </a:lnTo>
                <a:lnTo>
                  <a:pt x="10187" y="17"/>
                </a:lnTo>
                <a:lnTo>
                  <a:pt x="10800" y="0"/>
                </a:lnTo>
                <a:lnTo>
                  <a:pt x="11413" y="17"/>
                </a:lnTo>
                <a:lnTo>
                  <a:pt x="12017" y="68"/>
                </a:lnTo>
                <a:lnTo>
                  <a:pt x="12611" y="151"/>
                </a:lnTo>
                <a:lnTo>
                  <a:pt x="13194" y="266"/>
                </a:lnTo>
                <a:lnTo>
                  <a:pt x="13766" y="412"/>
                </a:lnTo>
                <a:lnTo>
                  <a:pt x="14324" y="588"/>
                </a:lnTo>
                <a:lnTo>
                  <a:pt x="14870" y="793"/>
                </a:lnTo>
                <a:lnTo>
                  <a:pt x="15401" y="1026"/>
                </a:lnTo>
                <a:lnTo>
                  <a:pt x="15916" y="1286"/>
                </a:lnTo>
                <a:lnTo>
                  <a:pt x="16416" y="1573"/>
                </a:lnTo>
                <a:lnTo>
                  <a:pt x="16898" y="1885"/>
                </a:lnTo>
                <a:lnTo>
                  <a:pt x="17362" y="2221"/>
                </a:lnTo>
                <a:lnTo>
                  <a:pt x="17807" y="2581"/>
                </a:lnTo>
                <a:lnTo>
                  <a:pt x="18232" y="2963"/>
                </a:lnTo>
                <a:lnTo>
                  <a:pt x="18636" y="3368"/>
                </a:lnTo>
                <a:lnTo>
                  <a:pt x="19019" y="3793"/>
                </a:lnTo>
                <a:lnTo>
                  <a:pt x="19379" y="4238"/>
                </a:lnTo>
                <a:lnTo>
                  <a:pt x="19715" y="4702"/>
                </a:lnTo>
                <a:lnTo>
                  <a:pt x="20027" y="5184"/>
                </a:lnTo>
                <a:lnTo>
                  <a:pt x="20314" y="5683"/>
                </a:lnTo>
                <a:lnTo>
                  <a:pt x="20574" y="6199"/>
                </a:lnTo>
                <a:lnTo>
                  <a:pt x="20807" y="6730"/>
                </a:lnTo>
                <a:lnTo>
                  <a:pt x="21012" y="7275"/>
                </a:lnTo>
                <a:lnTo>
                  <a:pt x="21188" y="7834"/>
                </a:lnTo>
                <a:lnTo>
                  <a:pt x="21334" y="8406"/>
                </a:lnTo>
                <a:lnTo>
                  <a:pt x="21449" y="8989"/>
                </a:lnTo>
                <a:lnTo>
                  <a:pt x="21532" y="9583"/>
                </a:lnTo>
                <a:lnTo>
                  <a:pt x="21583" y="10187"/>
                </a:lnTo>
                <a:lnTo>
                  <a:pt x="21600" y="10800"/>
                </a:lnTo>
                <a:lnTo>
                  <a:pt x="21583" y="11413"/>
                </a:lnTo>
                <a:lnTo>
                  <a:pt x="21532" y="12017"/>
                </a:lnTo>
                <a:lnTo>
                  <a:pt x="21449" y="12611"/>
                </a:lnTo>
                <a:lnTo>
                  <a:pt x="21334" y="13194"/>
                </a:lnTo>
                <a:lnTo>
                  <a:pt x="21188" y="13766"/>
                </a:lnTo>
                <a:lnTo>
                  <a:pt x="21012" y="14325"/>
                </a:lnTo>
                <a:lnTo>
                  <a:pt x="20807" y="14870"/>
                </a:lnTo>
                <a:lnTo>
                  <a:pt x="20574" y="15401"/>
                </a:lnTo>
                <a:lnTo>
                  <a:pt x="20314" y="15917"/>
                </a:lnTo>
                <a:lnTo>
                  <a:pt x="20027" y="16416"/>
                </a:lnTo>
                <a:lnTo>
                  <a:pt x="19715" y="16898"/>
                </a:lnTo>
                <a:lnTo>
                  <a:pt x="19379" y="17362"/>
                </a:lnTo>
                <a:lnTo>
                  <a:pt x="19019" y="17807"/>
                </a:lnTo>
                <a:lnTo>
                  <a:pt x="18636" y="18232"/>
                </a:lnTo>
                <a:lnTo>
                  <a:pt x="18232" y="18636"/>
                </a:lnTo>
                <a:lnTo>
                  <a:pt x="17807" y="19019"/>
                </a:lnTo>
                <a:lnTo>
                  <a:pt x="17362" y="19379"/>
                </a:lnTo>
                <a:lnTo>
                  <a:pt x="16898" y="19715"/>
                </a:lnTo>
                <a:lnTo>
                  <a:pt x="16416" y="20027"/>
                </a:lnTo>
                <a:lnTo>
                  <a:pt x="15916" y="20314"/>
                </a:lnTo>
                <a:lnTo>
                  <a:pt x="15401" y="20574"/>
                </a:lnTo>
                <a:lnTo>
                  <a:pt x="14870" y="20807"/>
                </a:lnTo>
                <a:lnTo>
                  <a:pt x="14324" y="21012"/>
                </a:lnTo>
                <a:lnTo>
                  <a:pt x="13766" y="21188"/>
                </a:lnTo>
                <a:lnTo>
                  <a:pt x="13194" y="21334"/>
                </a:lnTo>
                <a:lnTo>
                  <a:pt x="12611" y="21449"/>
                </a:lnTo>
                <a:lnTo>
                  <a:pt x="12017" y="21532"/>
                </a:lnTo>
                <a:lnTo>
                  <a:pt x="11413" y="21583"/>
                </a:lnTo>
                <a:lnTo>
                  <a:pt x="10800" y="21600"/>
                </a:lnTo>
                <a:lnTo>
                  <a:pt x="10187" y="21583"/>
                </a:lnTo>
                <a:lnTo>
                  <a:pt x="9583" y="21532"/>
                </a:lnTo>
                <a:lnTo>
                  <a:pt x="8989" y="21449"/>
                </a:lnTo>
                <a:lnTo>
                  <a:pt x="8406" y="21334"/>
                </a:lnTo>
                <a:lnTo>
                  <a:pt x="7834" y="21188"/>
                </a:lnTo>
                <a:lnTo>
                  <a:pt x="7276" y="21012"/>
                </a:lnTo>
                <a:lnTo>
                  <a:pt x="6730" y="20807"/>
                </a:lnTo>
                <a:lnTo>
                  <a:pt x="6199" y="20574"/>
                </a:lnTo>
                <a:lnTo>
                  <a:pt x="5684" y="20314"/>
                </a:lnTo>
                <a:lnTo>
                  <a:pt x="5184" y="20027"/>
                </a:lnTo>
                <a:lnTo>
                  <a:pt x="4702" y="19715"/>
                </a:lnTo>
                <a:lnTo>
                  <a:pt x="4238" y="19379"/>
                </a:lnTo>
                <a:lnTo>
                  <a:pt x="3793" y="19019"/>
                </a:lnTo>
                <a:lnTo>
                  <a:pt x="3368" y="18636"/>
                </a:lnTo>
                <a:lnTo>
                  <a:pt x="2964" y="18232"/>
                </a:lnTo>
                <a:lnTo>
                  <a:pt x="2581" y="17807"/>
                </a:lnTo>
                <a:lnTo>
                  <a:pt x="2221" y="17362"/>
                </a:lnTo>
                <a:lnTo>
                  <a:pt x="1885" y="16898"/>
                </a:lnTo>
                <a:lnTo>
                  <a:pt x="1573" y="16416"/>
                </a:lnTo>
                <a:lnTo>
                  <a:pt x="1286" y="15917"/>
                </a:lnTo>
                <a:lnTo>
                  <a:pt x="1026" y="15401"/>
                </a:lnTo>
                <a:lnTo>
                  <a:pt x="793" y="14870"/>
                </a:lnTo>
                <a:lnTo>
                  <a:pt x="588" y="14325"/>
                </a:lnTo>
                <a:lnTo>
                  <a:pt x="412" y="13766"/>
                </a:lnTo>
                <a:lnTo>
                  <a:pt x="266" y="13194"/>
                </a:lnTo>
                <a:lnTo>
                  <a:pt x="151" y="12611"/>
                </a:lnTo>
                <a:lnTo>
                  <a:pt x="68" y="12017"/>
                </a:lnTo>
                <a:lnTo>
                  <a:pt x="17" y="11413"/>
                </a:lnTo>
                <a:lnTo>
                  <a:pt x="0" y="10800"/>
                </a:lnTo>
                <a:close/>
              </a:path>
            </a:pathLst>
          </a:custGeom>
          <a:ln w="25908">
            <a:solidFill>
              <a:srgbClr val="6B766E"/>
            </a:solidFill>
          </a:ln>
        </p:spPr>
        <p:txBody>
          <a:bodyPr lIns="45719" rIns="45719"/>
          <a:lstStyle/>
          <a:p>
            <a:endParaRPr/>
          </a:p>
        </p:txBody>
      </p:sp>
      <p:sp>
        <p:nvSpPr>
          <p:cNvPr id="490" name="object 7"/>
          <p:cNvSpPr txBox="1"/>
          <p:nvPr/>
        </p:nvSpPr>
        <p:spPr>
          <a:xfrm>
            <a:off x="7752333" y="2169997"/>
            <a:ext cx="855345" cy="566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gn="ctr">
              <a:spcBef>
                <a:spcPts val="100"/>
              </a:spcBef>
              <a:defRPr sz="1300" spc="-5">
                <a:solidFill>
                  <a:srgbClr val="FFFFFF"/>
                </a:solidFill>
                <a:latin typeface="Arial"/>
                <a:ea typeface="Arial"/>
                <a:cs typeface="Arial"/>
                <a:sym typeface="Arial"/>
              </a:defRPr>
            </a:pPr>
            <a:r>
              <a:t>Better  </a:t>
            </a:r>
            <a:r>
              <a:rPr spc="0"/>
              <a:t>Health</a:t>
            </a:r>
            <a:r>
              <a:rPr spc="-114"/>
              <a:t> </a:t>
            </a:r>
            <a:r>
              <a:rPr spc="0"/>
              <a:t>and  </a:t>
            </a:r>
            <a:r>
              <a:rPr b="1"/>
              <a:t>Welfare</a:t>
            </a:r>
          </a:p>
        </p:txBody>
      </p:sp>
      <p:sp>
        <p:nvSpPr>
          <p:cNvPr id="491" name="object 8"/>
          <p:cNvSpPr txBox="1"/>
          <p:nvPr/>
        </p:nvSpPr>
        <p:spPr>
          <a:xfrm>
            <a:off x="309777" y="1716403"/>
            <a:ext cx="3034032" cy="1059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spcBef>
                <a:spcPts val="100"/>
              </a:spcBef>
              <a:defRPr spc="-20">
                <a:solidFill>
                  <a:srgbClr val="292934"/>
                </a:solidFill>
                <a:latin typeface="Arial"/>
                <a:ea typeface="Arial"/>
                <a:cs typeface="Arial"/>
                <a:sym typeface="Arial"/>
              </a:defRPr>
            </a:pPr>
            <a:r>
              <a:t>We </a:t>
            </a:r>
            <a:r>
              <a:rPr spc="-5"/>
              <a:t>have not been effective</a:t>
            </a:r>
            <a:r>
              <a:rPr spc="-15"/>
              <a:t> </a:t>
            </a:r>
            <a:r>
              <a:rPr spc="-5"/>
              <a:t>in</a:t>
            </a:r>
          </a:p>
          <a:p>
            <a:pPr indent="12700">
              <a:defRPr spc="-5">
                <a:solidFill>
                  <a:srgbClr val="292934"/>
                </a:solidFill>
                <a:latin typeface="Arial"/>
                <a:ea typeface="Arial"/>
                <a:cs typeface="Arial"/>
                <a:sym typeface="Arial"/>
              </a:defRPr>
            </a:pPr>
            <a:r>
              <a:t>attempts </a:t>
            </a:r>
            <a:r>
              <a:rPr spc="0"/>
              <a:t>to</a:t>
            </a:r>
            <a:r>
              <a:rPr spc="-20"/>
              <a:t> </a:t>
            </a:r>
            <a:r>
              <a:t>‘educate’.</a:t>
            </a:r>
          </a:p>
          <a:p>
            <a:pPr marR="5080" indent="12700">
              <a:defRPr>
                <a:solidFill>
                  <a:srgbClr val="292934"/>
                </a:solidFill>
                <a:latin typeface="Arial"/>
                <a:ea typeface="Arial"/>
                <a:cs typeface="Arial"/>
                <a:sym typeface="Arial"/>
              </a:defRPr>
            </a:pPr>
            <a:r>
              <a:t>It </a:t>
            </a:r>
            <a:r>
              <a:rPr spc="-5"/>
              <a:t>is not just about transferring  information and</a:t>
            </a:r>
            <a:r>
              <a:rPr spc="5"/>
              <a:t> </a:t>
            </a:r>
            <a:r>
              <a:rPr spc="-10"/>
              <a:t>knowledge.</a:t>
            </a:r>
          </a:p>
        </p:txBody>
      </p:sp>
      <p:sp>
        <p:nvSpPr>
          <p:cNvPr id="492" name="object 9"/>
          <p:cNvSpPr txBox="1"/>
          <p:nvPr/>
        </p:nvSpPr>
        <p:spPr>
          <a:xfrm>
            <a:off x="309777" y="3088384"/>
            <a:ext cx="2726057" cy="525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spcBef>
                <a:spcPts val="100"/>
              </a:spcBef>
              <a:defRPr spc="-20">
                <a:solidFill>
                  <a:srgbClr val="292934"/>
                </a:solidFill>
                <a:latin typeface="Arial"/>
                <a:ea typeface="Arial"/>
                <a:cs typeface="Arial"/>
                <a:sym typeface="Arial"/>
              </a:defRPr>
            </a:pPr>
            <a:r>
              <a:t>We </a:t>
            </a:r>
            <a:r>
              <a:rPr spc="-10"/>
              <a:t>need </a:t>
            </a:r>
            <a:r>
              <a:rPr spc="0"/>
              <a:t>to </a:t>
            </a:r>
            <a:r>
              <a:rPr spc="-5"/>
              <a:t>impact Human  Behaviour</a:t>
            </a:r>
            <a:r>
              <a:rPr spc="10"/>
              <a:t> </a:t>
            </a:r>
            <a:r>
              <a:rPr spc="-5"/>
              <a:t>Change.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object 3"/>
          <p:cNvSpPr/>
          <p:nvPr/>
        </p:nvSpPr>
        <p:spPr>
          <a:xfrm>
            <a:off x="2981147" y="1385941"/>
            <a:ext cx="6041137" cy="3861817"/>
          </a:xfrm>
          <a:prstGeom prst="rect">
            <a:avLst/>
          </a:prstGeom>
          <a:blipFill>
            <a:blip r:embed="rId2"/>
            <a:stretch>
              <a:fillRect/>
            </a:stretch>
          </a:blipFill>
          <a:ln w="12700">
            <a:miter lim="400000"/>
          </a:ln>
        </p:spPr>
        <p:txBody>
          <a:bodyPr lIns="45719" rIns="45719"/>
          <a:lstStyle/>
          <a:p>
            <a:endParaRPr/>
          </a:p>
        </p:txBody>
      </p:sp>
      <p:sp>
        <p:nvSpPr>
          <p:cNvPr id="495" name="object 4"/>
          <p:cNvSpPr txBox="1">
            <a:spLocks noGrp="1"/>
          </p:cNvSpPr>
          <p:nvPr>
            <p:ph type="title"/>
          </p:nvPr>
        </p:nvSpPr>
        <p:spPr>
          <a:xfrm>
            <a:off x="292099" y="482600"/>
            <a:ext cx="3923667" cy="848361"/>
          </a:xfrm>
          <a:prstGeom prst="rect">
            <a:avLst/>
          </a:prstGeom>
        </p:spPr>
        <p:txBody>
          <a:bodyPr lIns="0" tIns="0" rIns="0" bIns="0"/>
          <a:lstStyle/>
          <a:p>
            <a:pPr marR="5080" indent="12700">
              <a:spcBef>
                <a:spcPts val="100"/>
              </a:spcBef>
              <a:defRPr sz="2700" b="1" spc="-100">
                <a:solidFill>
                  <a:srgbClr val="006FC0"/>
                </a:solidFill>
                <a:latin typeface="Arial"/>
                <a:ea typeface="Arial"/>
                <a:cs typeface="Arial"/>
                <a:sym typeface="Arial"/>
              </a:defRPr>
            </a:pPr>
            <a:r>
              <a:rPr dirty="0">
                <a:solidFill>
                  <a:schemeClr val="accent2">
                    <a:lumMod val="75000"/>
                  </a:schemeClr>
                </a:solidFill>
              </a:rPr>
              <a:t>Stages</a:t>
            </a:r>
            <a:r>
              <a:rPr spc="-300" dirty="0">
                <a:solidFill>
                  <a:schemeClr val="accent2">
                    <a:lumMod val="75000"/>
                  </a:schemeClr>
                </a:solidFill>
              </a:rPr>
              <a:t> </a:t>
            </a:r>
            <a:r>
              <a:rPr dirty="0">
                <a:solidFill>
                  <a:schemeClr val="accent2">
                    <a:lumMod val="75000"/>
                  </a:schemeClr>
                </a:solidFill>
              </a:rPr>
              <a:t>of</a:t>
            </a:r>
            <a:r>
              <a:rPr spc="-300" dirty="0">
                <a:solidFill>
                  <a:schemeClr val="accent2">
                    <a:lumMod val="75000"/>
                  </a:schemeClr>
                </a:solidFill>
              </a:rPr>
              <a:t> </a:t>
            </a:r>
            <a:r>
              <a:rPr dirty="0">
                <a:solidFill>
                  <a:schemeClr val="accent2">
                    <a:lumMod val="75000"/>
                  </a:schemeClr>
                </a:solidFill>
              </a:rPr>
              <a:t>Change</a:t>
            </a:r>
            <a:r>
              <a:rPr spc="-300" dirty="0">
                <a:solidFill>
                  <a:schemeClr val="accent2">
                    <a:lumMod val="75000"/>
                  </a:schemeClr>
                </a:solidFill>
              </a:rPr>
              <a:t> </a:t>
            </a:r>
            <a:r>
              <a:rPr dirty="0">
                <a:solidFill>
                  <a:schemeClr val="accent2">
                    <a:lumMod val="75000"/>
                  </a:schemeClr>
                </a:solidFill>
              </a:rPr>
              <a:t>Model</a:t>
            </a:r>
            <a:r>
              <a:rPr spc="-300" dirty="0">
                <a:solidFill>
                  <a:schemeClr val="accent2">
                    <a:lumMod val="75000"/>
                  </a:schemeClr>
                </a:solidFill>
              </a:rPr>
              <a:t> </a:t>
            </a:r>
            <a:r>
              <a:rPr spc="0" dirty="0">
                <a:solidFill>
                  <a:schemeClr val="accent2">
                    <a:lumMod val="75000"/>
                  </a:schemeClr>
                </a:solidFill>
              </a:rPr>
              <a:t>:  </a:t>
            </a:r>
            <a:r>
              <a:rPr dirty="0">
                <a:solidFill>
                  <a:schemeClr val="accent2">
                    <a:lumMod val="75000"/>
                  </a:schemeClr>
                </a:solidFill>
              </a:rPr>
              <a:t>CONTEXT</a:t>
            </a:r>
          </a:p>
        </p:txBody>
      </p:sp>
      <p:sp>
        <p:nvSpPr>
          <p:cNvPr id="496" name="object 5"/>
          <p:cNvSpPr/>
          <p:nvPr/>
        </p:nvSpPr>
        <p:spPr>
          <a:xfrm>
            <a:off x="2959786" y="3961638"/>
            <a:ext cx="1670304" cy="1688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87" y="17"/>
                </a:lnTo>
                <a:lnTo>
                  <a:pt x="9583" y="68"/>
                </a:lnTo>
                <a:lnTo>
                  <a:pt x="8989" y="151"/>
                </a:lnTo>
                <a:lnTo>
                  <a:pt x="8406" y="266"/>
                </a:lnTo>
                <a:lnTo>
                  <a:pt x="7834" y="412"/>
                </a:lnTo>
                <a:lnTo>
                  <a:pt x="7276" y="588"/>
                </a:lnTo>
                <a:lnTo>
                  <a:pt x="6730" y="793"/>
                </a:lnTo>
                <a:lnTo>
                  <a:pt x="6199" y="1026"/>
                </a:lnTo>
                <a:lnTo>
                  <a:pt x="5684" y="1286"/>
                </a:lnTo>
                <a:lnTo>
                  <a:pt x="5184" y="1573"/>
                </a:lnTo>
                <a:lnTo>
                  <a:pt x="4702" y="1885"/>
                </a:lnTo>
                <a:lnTo>
                  <a:pt x="4238" y="2221"/>
                </a:lnTo>
                <a:lnTo>
                  <a:pt x="3793" y="2581"/>
                </a:lnTo>
                <a:lnTo>
                  <a:pt x="3368" y="2963"/>
                </a:lnTo>
                <a:lnTo>
                  <a:pt x="2964" y="3368"/>
                </a:lnTo>
                <a:lnTo>
                  <a:pt x="2581" y="3793"/>
                </a:lnTo>
                <a:lnTo>
                  <a:pt x="2221" y="4238"/>
                </a:lnTo>
                <a:lnTo>
                  <a:pt x="1885" y="4702"/>
                </a:lnTo>
                <a:lnTo>
                  <a:pt x="1573" y="5184"/>
                </a:lnTo>
                <a:lnTo>
                  <a:pt x="1286" y="5683"/>
                </a:lnTo>
                <a:lnTo>
                  <a:pt x="1026" y="6199"/>
                </a:lnTo>
                <a:lnTo>
                  <a:pt x="793" y="6730"/>
                </a:lnTo>
                <a:lnTo>
                  <a:pt x="588" y="7275"/>
                </a:lnTo>
                <a:lnTo>
                  <a:pt x="412" y="7834"/>
                </a:lnTo>
                <a:lnTo>
                  <a:pt x="266" y="8406"/>
                </a:lnTo>
                <a:lnTo>
                  <a:pt x="151" y="8989"/>
                </a:lnTo>
                <a:lnTo>
                  <a:pt x="68" y="9583"/>
                </a:lnTo>
                <a:lnTo>
                  <a:pt x="17" y="10187"/>
                </a:lnTo>
                <a:lnTo>
                  <a:pt x="0" y="10800"/>
                </a:lnTo>
                <a:lnTo>
                  <a:pt x="17" y="11413"/>
                </a:lnTo>
                <a:lnTo>
                  <a:pt x="68" y="12017"/>
                </a:lnTo>
                <a:lnTo>
                  <a:pt x="151" y="12611"/>
                </a:lnTo>
                <a:lnTo>
                  <a:pt x="266" y="13194"/>
                </a:lnTo>
                <a:lnTo>
                  <a:pt x="412" y="13766"/>
                </a:lnTo>
                <a:lnTo>
                  <a:pt x="588" y="14325"/>
                </a:lnTo>
                <a:lnTo>
                  <a:pt x="793" y="14870"/>
                </a:lnTo>
                <a:lnTo>
                  <a:pt x="1026" y="15401"/>
                </a:lnTo>
                <a:lnTo>
                  <a:pt x="1286" y="15917"/>
                </a:lnTo>
                <a:lnTo>
                  <a:pt x="1573" y="16416"/>
                </a:lnTo>
                <a:lnTo>
                  <a:pt x="1885" y="16898"/>
                </a:lnTo>
                <a:lnTo>
                  <a:pt x="2221" y="17362"/>
                </a:lnTo>
                <a:lnTo>
                  <a:pt x="2581" y="17807"/>
                </a:lnTo>
                <a:lnTo>
                  <a:pt x="2964" y="18232"/>
                </a:lnTo>
                <a:lnTo>
                  <a:pt x="3368" y="18636"/>
                </a:lnTo>
                <a:lnTo>
                  <a:pt x="3793" y="19019"/>
                </a:lnTo>
                <a:lnTo>
                  <a:pt x="4238" y="19379"/>
                </a:lnTo>
                <a:lnTo>
                  <a:pt x="4702" y="19715"/>
                </a:lnTo>
                <a:lnTo>
                  <a:pt x="5184" y="20027"/>
                </a:lnTo>
                <a:lnTo>
                  <a:pt x="5684" y="20314"/>
                </a:lnTo>
                <a:lnTo>
                  <a:pt x="6199" y="20574"/>
                </a:lnTo>
                <a:lnTo>
                  <a:pt x="6730" y="20807"/>
                </a:lnTo>
                <a:lnTo>
                  <a:pt x="7276" y="21012"/>
                </a:lnTo>
                <a:lnTo>
                  <a:pt x="7834" y="21188"/>
                </a:lnTo>
                <a:lnTo>
                  <a:pt x="8406" y="21334"/>
                </a:lnTo>
                <a:lnTo>
                  <a:pt x="8989" y="21449"/>
                </a:lnTo>
                <a:lnTo>
                  <a:pt x="9583" y="21532"/>
                </a:lnTo>
                <a:lnTo>
                  <a:pt x="10187" y="21583"/>
                </a:lnTo>
                <a:lnTo>
                  <a:pt x="10800" y="21600"/>
                </a:lnTo>
                <a:lnTo>
                  <a:pt x="11413" y="21583"/>
                </a:lnTo>
                <a:lnTo>
                  <a:pt x="12017" y="21532"/>
                </a:lnTo>
                <a:lnTo>
                  <a:pt x="12611" y="21449"/>
                </a:lnTo>
                <a:lnTo>
                  <a:pt x="13194" y="21334"/>
                </a:lnTo>
                <a:lnTo>
                  <a:pt x="13766" y="21188"/>
                </a:lnTo>
                <a:lnTo>
                  <a:pt x="14324" y="21012"/>
                </a:lnTo>
                <a:lnTo>
                  <a:pt x="14870" y="20807"/>
                </a:lnTo>
                <a:lnTo>
                  <a:pt x="15401" y="20574"/>
                </a:lnTo>
                <a:lnTo>
                  <a:pt x="15916" y="20314"/>
                </a:lnTo>
                <a:lnTo>
                  <a:pt x="16416" y="20027"/>
                </a:lnTo>
                <a:lnTo>
                  <a:pt x="16898" y="19715"/>
                </a:lnTo>
                <a:lnTo>
                  <a:pt x="17362" y="19379"/>
                </a:lnTo>
                <a:lnTo>
                  <a:pt x="17807" y="19019"/>
                </a:lnTo>
                <a:lnTo>
                  <a:pt x="18232" y="18636"/>
                </a:lnTo>
                <a:lnTo>
                  <a:pt x="18636" y="18232"/>
                </a:lnTo>
                <a:lnTo>
                  <a:pt x="19019" y="17807"/>
                </a:lnTo>
                <a:lnTo>
                  <a:pt x="19379" y="17362"/>
                </a:lnTo>
                <a:lnTo>
                  <a:pt x="19715" y="16898"/>
                </a:lnTo>
                <a:lnTo>
                  <a:pt x="20027" y="16416"/>
                </a:lnTo>
                <a:lnTo>
                  <a:pt x="20314" y="15917"/>
                </a:lnTo>
                <a:lnTo>
                  <a:pt x="20574" y="15401"/>
                </a:lnTo>
                <a:lnTo>
                  <a:pt x="20807" y="14870"/>
                </a:lnTo>
                <a:lnTo>
                  <a:pt x="21012" y="14325"/>
                </a:lnTo>
                <a:lnTo>
                  <a:pt x="21188" y="13766"/>
                </a:lnTo>
                <a:lnTo>
                  <a:pt x="21334" y="13194"/>
                </a:lnTo>
                <a:lnTo>
                  <a:pt x="21449" y="12611"/>
                </a:lnTo>
                <a:lnTo>
                  <a:pt x="21532" y="12017"/>
                </a:lnTo>
                <a:lnTo>
                  <a:pt x="21583" y="11413"/>
                </a:lnTo>
                <a:lnTo>
                  <a:pt x="21600" y="10800"/>
                </a:lnTo>
                <a:lnTo>
                  <a:pt x="21583" y="10187"/>
                </a:lnTo>
                <a:lnTo>
                  <a:pt x="21532" y="9583"/>
                </a:lnTo>
                <a:lnTo>
                  <a:pt x="21449" y="8989"/>
                </a:lnTo>
                <a:lnTo>
                  <a:pt x="21334" y="8406"/>
                </a:lnTo>
                <a:lnTo>
                  <a:pt x="21188" y="7834"/>
                </a:lnTo>
                <a:lnTo>
                  <a:pt x="21012" y="7275"/>
                </a:lnTo>
                <a:lnTo>
                  <a:pt x="20807" y="6730"/>
                </a:lnTo>
                <a:lnTo>
                  <a:pt x="20574" y="6199"/>
                </a:lnTo>
                <a:lnTo>
                  <a:pt x="20314" y="5683"/>
                </a:lnTo>
                <a:lnTo>
                  <a:pt x="20027" y="5184"/>
                </a:lnTo>
                <a:lnTo>
                  <a:pt x="19715" y="4702"/>
                </a:lnTo>
                <a:lnTo>
                  <a:pt x="19379" y="4238"/>
                </a:lnTo>
                <a:lnTo>
                  <a:pt x="19019" y="3793"/>
                </a:lnTo>
                <a:lnTo>
                  <a:pt x="18636" y="3368"/>
                </a:lnTo>
                <a:lnTo>
                  <a:pt x="18232" y="2963"/>
                </a:lnTo>
                <a:lnTo>
                  <a:pt x="17807" y="2581"/>
                </a:lnTo>
                <a:lnTo>
                  <a:pt x="17362" y="2221"/>
                </a:lnTo>
                <a:lnTo>
                  <a:pt x="16898" y="1885"/>
                </a:lnTo>
                <a:lnTo>
                  <a:pt x="16416" y="1573"/>
                </a:lnTo>
                <a:lnTo>
                  <a:pt x="15916" y="1286"/>
                </a:lnTo>
                <a:lnTo>
                  <a:pt x="15401" y="1026"/>
                </a:lnTo>
                <a:lnTo>
                  <a:pt x="14870" y="793"/>
                </a:lnTo>
                <a:lnTo>
                  <a:pt x="14324" y="588"/>
                </a:lnTo>
                <a:lnTo>
                  <a:pt x="13766" y="412"/>
                </a:lnTo>
                <a:lnTo>
                  <a:pt x="13194" y="266"/>
                </a:lnTo>
                <a:lnTo>
                  <a:pt x="12611" y="151"/>
                </a:lnTo>
                <a:lnTo>
                  <a:pt x="12017" y="68"/>
                </a:lnTo>
                <a:lnTo>
                  <a:pt x="11413" y="17"/>
                </a:lnTo>
                <a:lnTo>
                  <a:pt x="10800" y="0"/>
                </a:lnTo>
                <a:close/>
              </a:path>
            </a:pathLst>
          </a:custGeom>
          <a:solidFill>
            <a:srgbClr val="92A199"/>
          </a:solidFill>
          <a:ln w="12700">
            <a:miter lim="400000"/>
          </a:ln>
        </p:spPr>
        <p:txBody>
          <a:bodyPr lIns="45719" rIns="45719"/>
          <a:lstStyle/>
          <a:p>
            <a:endParaRPr/>
          </a:p>
        </p:txBody>
      </p:sp>
      <p:sp>
        <p:nvSpPr>
          <p:cNvPr id="497" name="object 6"/>
          <p:cNvSpPr/>
          <p:nvPr/>
        </p:nvSpPr>
        <p:spPr>
          <a:xfrm>
            <a:off x="2919016" y="3961638"/>
            <a:ext cx="1670304" cy="168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7" y="10187"/>
                </a:lnTo>
                <a:lnTo>
                  <a:pt x="68" y="9583"/>
                </a:lnTo>
                <a:lnTo>
                  <a:pt x="151" y="8989"/>
                </a:lnTo>
                <a:lnTo>
                  <a:pt x="266" y="8406"/>
                </a:lnTo>
                <a:lnTo>
                  <a:pt x="412" y="7834"/>
                </a:lnTo>
                <a:lnTo>
                  <a:pt x="588" y="7275"/>
                </a:lnTo>
                <a:lnTo>
                  <a:pt x="793" y="6730"/>
                </a:lnTo>
                <a:lnTo>
                  <a:pt x="1026" y="6199"/>
                </a:lnTo>
                <a:lnTo>
                  <a:pt x="1286" y="5683"/>
                </a:lnTo>
                <a:lnTo>
                  <a:pt x="1573" y="5184"/>
                </a:lnTo>
                <a:lnTo>
                  <a:pt x="1885" y="4702"/>
                </a:lnTo>
                <a:lnTo>
                  <a:pt x="2221" y="4238"/>
                </a:lnTo>
                <a:lnTo>
                  <a:pt x="2581" y="3793"/>
                </a:lnTo>
                <a:lnTo>
                  <a:pt x="2964" y="3368"/>
                </a:lnTo>
                <a:lnTo>
                  <a:pt x="3368" y="2963"/>
                </a:lnTo>
                <a:lnTo>
                  <a:pt x="3793" y="2581"/>
                </a:lnTo>
                <a:lnTo>
                  <a:pt x="4238" y="2221"/>
                </a:lnTo>
                <a:lnTo>
                  <a:pt x="4702" y="1885"/>
                </a:lnTo>
                <a:lnTo>
                  <a:pt x="5184" y="1573"/>
                </a:lnTo>
                <a:lnTo>
                  <a:pt x="5684" y="1286"/>
                </a:lnTo>
                <a:lnTo>
                  <a:pt x="6199" y="1026"/>
                </a:lnTo>
                <a:lnTo>
                  <a:pt x="6730" y="793"/>
                </a:lnTo>
                <a:lnTo>
                  <a:pt x="7276" y="588"/>
                </a:lnTo>
                <a:lnTo>
                  <a:pt x="7834" y="412"/>
                </a:lnTo>
                <a:lnTo>
                  <a:pt x="8406" y="266"/>
                </a:lnTo>
                <a:lnTo>
                  <a:pt x="8989" y="151"/>
                </a:lnTo>
                <a:lnTo>
                  <a:pt x="9583" y="68"/>
                </a:lnTo>
                <a:lnTo>
                  <a:pt x="10187" y="17"/>
                </a:lnTo>
                <a:lnTo>
                  <a:pt x="10800" y="0"/>
                </a:lnTo>
                <a:lnTo>
                  <a:pt x="11413" y="17"/>
                </a:lnTo>
                <a:lnTo>
                  <a:pt x="12017" y="68"/>
                </a:lnTo>
                <a:lnTo>
                  <a:pt x="12611" y="151"/>
                </a:lnTo>
                <a:lnTo>
                  <a:pt x="13194" y="266"/>
                </a:lnTo>
                <a:lnTo>
                  <a:pt x="13766" y="412"/>
                </a:lnTo>
                <a:lnTo>
                  <a:pt x="14324" y="588"/>
                </a:lnTo>
                <a:lnTo>
                  <a:pt x="14870" y="793"/>
                </a:lnTo>
                <a:lnTo>
                  <a:pt x="15401" y="1026"/>
                </a:lnTo>
                <a:lnTo>
                  <a:pt x="15916" y="1286"/>
                </a:lnTo>
                <a:lnTo>
                  <a:pt x="16416" y="1573"/>
                </a:lnTo>
                <a:lnTo>
                  <a:pt x="16898" y="1885"/>
                </a:lnTo>
                <a:lnTo>
                  <a:pt x="17362" y="2221"/>
                </a:lnTo>
                <a:lnTo>
                  <a:pt x="17807" y="2581"/>
                </a:lnTo>
                <a:lnTo>
                  <a:pt x="18232" y="2963"/>
                </a:lnTo>
                <a:lnTo>
                  <a:pt x="18636" y="3368"/>
                </a:lnTo>
                <a:lnTo>
                  <a:pt x="19019" y="3793"/>
                </a:lnTo>
                <a:lnTo>
                  <a:pt x="19379" y="4238"/>
                </a:lnTo>
                <a:lnTo>
                  <a:pt x="19715" y="4702"/>
                </a:lnTo>
                <a:lnTo>
                  <a:pt x="20027" y="5184"/>
                </a:lnTo>
                <a:lnTo>
                  <a:pt x="20314" y="5683"/>
                </a:lnTo>
                <a:lnTo>
                  <a:pt x="20574" y="6199"/>
                </a:lnTo>
                <a:lnTo>
                  <a:pt x="20807" y="6730"/>
                </a:lnTo>
                <a:lnTo>
                  <a:pt x="21012" y="7275"/>
                </a:lnTo>
                <a:lnTo>
                  <a:pt x="21188" y="7834"/>
                </a:lnTo>
                <a:lnTo>
                  <a:pt x="21334" y="8406"/>
                </a:lnTo>
                <a:lnTo>
                  <a:pt x="21449" y="8989"/>
                </a:lnTo>
                <a:lnTo>
                  <a:pt x="21532" y="9583"/>
                </a:lnTo>
                <a:lnTo>
                  <a:pt x="21583" y="10187"/>
                </a:lnTo>
                <a:lnTo>
                  <a:pt x="21600" y="10800"/>
                </a:lnTo>
                <a:lnTo>
                  <a:pt x="21583" y="11413"/>
                </a:lnTo>
                <a:lnTo>
                  <a:pt x="21532" y="12017"/>
                </a:lnTo>
                <a:lnTo>
                  <a:pt x="21449" y="12611"/>
                </a:lnTo>
                <a:lnTo>
                  <a:pt x="21334" y="13194"/>
                </a:lnTo>
                <a:lnTo>
                  <a:pt x="21188" y="13766"/>
                </a:lnTo>
                <a:lnTo>
                  <a:pt x="21012" y="14325"/>
                </a:lnTo>
                <a:lnTo>
                  <a:pt x="20807" y="14870"/>
                </a:lnTo>
                <a:lnTo>
                  <a:pt x="20574" y="15401"/>
                </a:lnTo>
                <a:lnTo>
                  <a:pt x="20314" y="15917"/>
                </a:lnTo>
                <a:lnTo>
                  <a:pt x="20027" y="16416"/>
                </a:lnTo>
                <a:lnTo>
                  <a:pt x="19715" y="16898"/>
                </a:lnTo>
                <a:lnTo>
                  <a:pt x="19379" y="17362"/>
                </a:lnTo>
                <a:lnTo>
                  <a:pt x="19019" y="17807"/>
                </a:lnTo>
                <a:lnTo>
                  <a:pt x="18636" y="18232"/>
                </a:lnTo>
                <a:lnTo>
                  <a:pt x="18232" y="18636"/>
                </a:lnTo>
                <a:lnTo>
                  <a:pt x="17807" y="19019"/>
                </a:lnTo>
                <a:lnTo>
                  <a:pt x="17362" y="19379"/>
                </a:lnTo>
                <a:lnTo>
                  <a:pt x="16898" y="19715"/>
                </a:lnTo>
                <a:lnTo>
                  <a:pt x="16416" y="20027"/>
                </a:lnTo>
                <a:lnTo>
                  <a:pt x="15916" y="20314"/>
                </a:lnTo>
                <a:lnTo>
                  <a:pt x="15401" y="20574"/>
                </a:lnTo>
                <a:lnTo>
                  <a:pt x="14870" y="20807"/>
                </a:lnTo>
                <a:lnTo>
                  <a:pt x="14324" y="21012"/>
                </a:lnTo>
                <a:lnTo>
                  <a:pt x="13766" y="21188"/>
                </a:lnTo>
                <a:lnTo>
                  <a:pt x="13194" y="21334"/>
                </a:lnTo>
                <a:lnTo>
                  <a:pt x="12611" y="21449"/>
                </a:lnTo>
                <a:lnTo>
                  <a:pt x="12017" y="21532"/>
                </a:lnTo>
                <a:lnTo>
                  <a:pt x="11413" y="21583"/>
                </a:lnTo>
                <a:lnTo>
                  <a:pt x="10800" y="21600"/>
                </a:lnTo>
                <a:lnTo>
                  <a:pt x="10187" y="21583"/>
                </a:lnTo>
                <a:lnTo>
                  <a:pt x="9583" y="21532"/>
                </a:lnTo>
                <a:lnTo>
                  <a:pt x="8989" y="21449"/>
                </a:lnTo>
                <a:lnTo>
                  <a:pt x="8406" y="21334"/>
                </a:lnTo>
                <a:lnTo>
                  <a:pt x="7834" y="21188"/>
                </a:lnTo>
                <a:lnTo>
                  <a:pt x="7276" y="21012"/>
                </a:lnTo>
                <a:lnTo>
                  <a:pt x="6730" y="20807"/>
                </a:lnTo>
                <a:lnTo>
                  <a:pt x="6199" y="20574"/>
                </a:lnTo>
                <a:lnTo>
                  <a:pt x="5684" y="20314"/>
                </a:lnTo>
                <a:lnTo>
                  <a:pt x="5184" y="20027"/>
                </a:lnTo>
                <a:lnTo>
                  <a:pt x="4702" y="19715"/>
                </a:lnTo>
                <a:lnTo>
                  <a:pt x="4238" y="19379"/>
                </a:lnTo>
                <a:lnTo>
                  <a:pt x="3793" y="19019"/>
                </a:lnTo>
                <a:lnTo>
                  <a:pt x="3368" y="18636"/>
                </a:lnTo>
                <a:lnTo>
                  <a:pt x="2964" y="18232"/>
                </a:lnTo>
                <a:lnTo>
                  <a:pt x="2581" y="17807"/>
                </a:lnTo>
                <a:lnTo>
                  <a:pt x="2221" y="17362"/>
                </a:lnTo>
                <a:lnTo>
                  <a:pt x="1885" y="16898"/>
                </a:lnTo>
                <a:lnTo>
                  <a:pt x="1573" y="16416"/>
                </a:lnTo>
                <a:lnTo>
                  <a:pt x="1286" y="15917"/>
                </a:lnTo>
                <a:lnTo>
                  <a:pt x="1026" y="15401"/>
                </a:lnTo>
                <a:lnTo>
                  <a:pt x="793" y="14870"/>
                </a:lnTo>
                <a:lnTo>
                  <a:pt x="588" y="14325"/>
                </a:lnTo>
                <a:lnTo>
                  <a:pt x="412" y="13766"/>
                </a:lnTo>
                <a:lnTo>
                  <a:pt x="266" y="13194"/>
                </a:lnTo>
                <a:lnTo>
                  <a:pt x="151" y="12611"/>
                </a:lnTo>
                <a:lnTo>
                  <a:pt x="68" y="12017"/>
                </a:lnTo>
                <a:lnTo>
                  <a:pt x="17" y="11413"/>
                </a:lnTo>
                <a:lnTo>
                  <a:pt x="0" y="10800"/>
                </a:lnTo>
                <a:close/>
              </a:path>
            </a:pathLst>
          </a:custGeom>
          <a:ln w="25908">
            <a:solidFill>
              <a:srgbClr val="6B766E"/>
            </a:solidFill>
          </a:ln>
        </p:spPr>
        <p:txBody>
          <a:bodyPr lIns="45719" rIns="45719"/>
          <a:lstStyle/>
          <a:p>
            <a:endParaRPr/>
          </a:p>
        </p:txBody>
      </p:sp>
      <p:sp>
        <p:nvSpPr>
          <p:cNvPr id="498" name="object 7"/>
          <p:cNvSpPr txBox="1"/>
          <p:nvPr/>
        </p:nvSpPr>
        <p:spPr>
          <a:xfrm>
            <a:off x="3192907" y="4272788"/>
            <a:ext cx="925195" cy="9470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72389" marR="5080" indent="-60324">
              <a:spcBef>
                <a:spcPts val="100"/>
              </a:spcBef>
              <a:defRPr sz="1300">
                <a:solidFill>
                  <a:srgbClr val="FFFFFF"/>
                </a:solidFill>
                <a:latin typeface="Arial"/>
                <a:ea typeface="Arial"/>
                <a:cs typeface="Arial"/>
                <a:sym typeface="Arial"/>
              </a:defRPr>
            </a:pPr>
            <a:r>
              <a:rPr dirty="0"/>
              <a:t>e.g.</a:t>
            </a:r>
            <a:r>
              <a:rPr spc="-80" dirty="0"/>
              <a:t> </a:t>
            </a:r>
            <a:r>
              <a:rPr dirty="0"/>
              <a:t>snoring  or fainting  </a:t>
            </a:r>
            <a:r>
              <a:rPr spc="-5" dirty="0"/>
              <a:t>‘</a:t>
            </a:r>
            <a:r>
              <a:rPr b="1" spc="-5" dirty="0"/>
              <a:t>Normal’</a:t>
            </a:r>
          </a:p>
          <a:p>
            <a:pPr algn="ctr">
              <a:defRPr sz="1300" b="1">
                <a:solidFill>
                  <a:srgbClr val="FFFFFF"/>
                </a:solidFill>
                <a:latin typeface="Arial"/>
                <a:ea typeface="Arial"/>
                <a:cs typeface="Arial"/>
                <a:sym typeface="Arial"/>
              </a:defRPr>
            </a:pPr>
            <a:r>
              <a:rPr dirty="0"/>
              <a:t>‘OK’</a:t>
            </a:r>
          </a:p>
          <a:p>
            <a:pPr indent="12700">
              <a:defRPr sz="1300" b="1" spc="-10">
                <a:solidFill>
                  <a:srgbClr val="FFFFFF"/>
                </a:solidFill>
                <a:latin typeface="Arial"/>
                <a:ea typeface="Arial"/>
                <a:cs typeface="Arial"/>
                <a:sym typeface="Arial"/>
              </a:defRPr>
            </a:pPr>
            <a:r>
              <a:rPr dirty="0"/>
              <a:t>‘</a:t>
            </a:r>
            <a:r>
              <a:rPr spc="5" dirty="0"/>
              <a:t>C</a:t>
            </a:r>
            <a:r>
              <a:rPr spc="0" dirty="0"/>
              <a:t>harm</a:t>
            </a:r>
            <a:r>
              <a:rPr dirty="0"/>
              <a:t>i</a:t>
            </a:r>
            <a:r>
              <a:rPr spc="0" dirty="0"/>
              <a:t>ng’</a:t>
            </a:r>
          </a:p>
        </p:txBody>
      </p:sp>
      <p:sp>
        <p:nvSpPr>
          <p:cNvPr id="499" name="object 8"/>
          <p:cNvSpPr/>
          <p:nvPr/>
        </p:nvSpPr>
        <p:spPr>
          <a:xfrm>
            <a:off x="7373340" y="1370416"/>
            <a:ext cx="1670305" cy="168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87" y="17"/>
                </a:lnTo>
                <a:lnTo>
                  <a:pt x="9583" y="68"/>
                </a:lnTo>
                <a:lnTo>
                  <a:pt x="8989" y="151"/>
                </a:lnTo>
                <a:lnTo>
                  <a:pt x="8406" y="266"/>
                </a:lnTo>
                <a:lnTo>
                  <a:pt x="7834" y="412"/>
                </a:lnTo>
                <a:lnTo>
                  <a:pt x="7276" y="588"/>
                </a:lnTo>
                <a:lnTo>
                  <a:pt x="6730" y="793"/>
                </a:lnTo>
                <a:lnTo>
                  <a:pt x="6199" y="1026"/>
                </a:lnTo>
                <a:lnTo>
                  <a:pt x="5684" y="1286"/>
                </a:lnTo>
                <a:lnTo>
                  <a:pt x="5184" y="1573"/>
                </a:lnTo>
                <a:lnTo>
                  <a:pt x="4702" y="1885"/>
                </a:lnTo>
                <a:lnTo>
                  <a:pt x="4238" y="2221"/>
                </a:lnTo>
                <a:lnTo>
                  <a:pt x="3793" y="2581"/>
                </a:lnTo>
                <a:lnTo>
                  <a:pt x="3368" y="2963"/>
                </a:lnTo>
                <a:lnTo>
                  <a:pt x="2964" y="3368"/>
                </a:lnTo>
                <a:lnTo>
                  <a:pt x="2581" y="3793"/>
                </a:lnTo>
                <a:lnTo>
                  <a:pt x="2221" y="4238"/>
                </a:lnTo>
                <a:lnTo>
                  <a:pt x="1885" y="4702"/>
                </a:lnTo>
                <a:lnTo>
                  <a:pt x="1573" y="5184"/>
                </a:lnTo>
                <a:lnTo>
                  <a:pt x="1286" y="5683"/>
                </a:lnTo>
                <a:lnTo>
                  <a:pt x="1026" y="6199"/>
                </a:lnTo>
                <a:lnTo>
                  <a:pt x="793" y="6730"/>
                </a:lnTo>
                <a:lnTo>
                  <a:pt x="588" y="7275"/>
                </a:lnTo>
                <a:lnTo>
                  <a:pt x="412" y="7834"/>
                </a:lnTo>
                <a:lnTo>
                  <a:pt x="266" y="8406"/>
                </a:lnTo>
                <a:lnTo>
                  <a:pt x="151" y="8989"/>
                </a:lnTo>
                <a:lnTo>
                  <a:pt x="68" y="9583"/>
                </a:lnTo>
                <a:lnTo>
                  <a:pt x="17" y="10187"/>
                </a:lnTo>
                <a:lnTo>
                  <a:pt x="0" y="10800"/>
                </a:lnTo>
                <a:lnTo>
                  <a:pt x="17" y="11413"/>
                </a:lnTo>
                <a:lnTo>
                  <a:pt x="68" y="12017"/>
                </a:lnTo>
                <a:lnTo>
                  <a:pt x="151" y="12611"/>
                </a:lnTo>
                <a:lnTo>
                  <a:pt x="266" y="13194"/>
                </a:lnTo>
                <a:lnTo>
                  <a:pt x="412" y="13766"/>
                </a:lnTo>
                <a:lnTo>
                  <a:pt x="588" y="14325"/>
                </a:lnTo>
                <a:lnTo>
                  <a:pt x="793" y="14870"/>
                </a:lnTo>
                <a:lnTo>
                  <a:pt x="1026" y="15401"/>
                </a:lnTo>
                <a:lnTo>
                  <a:pt x="1286" y="15917"/>
                </a:lnTo>
                <a:lnTo>
                  <a:pt x="1573" y="16416"/>
                </a:lnTo>
                <a:lnTo>
                  <a:pt x="1885" y="16898"/>
                </a:lnTo>
                <a:lnTo>
                  <a:pt x="2221" y="17362"/>
                </a:lnTo>
                <a:lnTo>
                  <a:pt x="2581" y="17807"/>
                </a:lnTo>
                <a:lnTo>
                  <a:pt x="2964" y="18232"/>
                </a:lnTo>
                <a:lnTo>
                  <a:pt x="3368" y="18636"/>
                </a:lnTo>
                <a:lnTo>
                  <a:pt x="3793" y="19019"/>
                </a:lnTo>
                <a:lnTo>
                  <a:pt x="4238" y="19379"/>
                </a:lnTo>
                <a:lnTo>
                  <a:pt x="4702" y="19715"/>
                </a:lnTo>
                <a:lnTo>
                  <a:pt x="5184" y="20027"/>
                </a:lnTo>
                <a:lnTo>
                  <a:pt x="5684" y="20314"/>
                </a:lnTo>
                <a:lnTo>
                  <a:pt x="6199" y="20574"/>
                </a:lnTo>
                <a:lnTo>
                  <a:pt x="6730" y="20807"/>
                </a:lnTo>
                <a:lnTo>
                  <a:pt x="7276" y="21012"/>
                </a:lnTo>
                <a:lnTo>
                  <a:pt x="7834" y="21188"/>
                </a:lnTo>
                <a:lnTo>
                  <a:pt x="8406" y="21334"/>
                </a:lnTo>
                <a:lnTo>
                  <a:pt x="8989" y="21449"/>
                </a:lnTo>
                <a:lnTo>
                  <a:pt x="9583" y="21532"/>
                </a:lnTo>
                <a:lnTo>
                  <a:pt x="10187" y="21583"/>
                </a:lnTo>
                <a:lnTo>
                  <a:pt x="10800" y="21600"/>
                </a:lnTo>
                <a:lnTo>
                  <a:pt x="11413" y="21583"/>
                </a:lnTo>
                <a:lnTo>
                  <a:pt x="12017" y="21532"/>
                </a:lnTo>
                <a:lnTo>
                  <a:pt x="12611" y="21449"/>
                </a:lnTo>
                <a:lnTo>
                  <a:pt x="13194" y="21334"/>
                </a:lnTo>
                <a:lnTo>
                  <a:pt x="13766" y="21188"/>
                </a:lnTo>
                <a:lnTo>
                  <a:pt x="14324" y="21012"/>
                </a:lnTo>
                <a:lnTo>
                  <a:pt x="14870" y="20807"/>
                </a:lnTo>
                <a:lnTo>
                  <a:pt x="15401" y="20574"/>
                </a:lnTo>
                <a:lnTo>
                  <a:pt x="15916" y="20314"/>
                </a:lnTo>
                <a:lnTo>
                  <a:pt x="16416" y="20027"/>
                </a:lnTo>
                <a:lnTo>
                  <a:pt x="16898" y="19715"/>
                </a:lnTo>
                <a:lnTo>
                  <a:pt x="17362" y="19379"/>
                </a:lnTo>
                <a:lnTo>
                  <a:pt x="17807" y="19019"/>
                </a:lnTo>
                <a:lnTo>
                  <a:pt x="18232" y="18636"/>
                </a:lnTo>
                <a:lnTo>
                  <a:pt x="18636" y="18232"/>
                </a:lnTo>
                <a:lnTo>
                  <a:pt x="19019" y="17807"/>
                </a:lnTo>
                <a:lnTo>
                  <a:pt x="19379" y="17362"/>
                </a:lnTo>
                <a:lnTo>
                  <a:pt x="19715" y="16898"/>
                </a:lnTo>
                <a:lnTo>
                  <a:pt x="20027" y="16416"/>
                </a:lnTo>
                <a:lnTo>
                  <a:pt x="20314" y="15917"/>
                </a:lnTo>
                <a:lnTo>
                  <a:pt x="20574" y="15401"/>
                </a:lnTo>
                <a:lnTo>
                  <a:pt x="20807" y="14870"/>
                </a:lnTo>
                <a:lnTo>
                  <a:pt x="21012" y="14325"/>
                </a:lnTo>
                <a:lnTo>
                  <a:pt x="21188" y="13766"/>
                </a:lnTo>
                <a:lnTo>
                  <a:pt x="21334" y="13194"/>
                </a:lnTo>
                <a:lnTo>
                  <a:pt x="21449" y="12611"/>
                </a:lnTo>
                <a:lnTo>
                  <a:pt x="21532" y="12017"/>
                </a:lnTo>
                <a:lnTo>
                  <a:pt x="21583" y="11413"/>
                </a:lnTo>
                <a:lnTo>
                  <a:pt x="21600" y="10800"/>
                </a:lnTo>
                <a:lnTo>
                  <a:pt x="21583" y="10187"/>
                </a:lnTo>
                <a:lnTo>
                  <a:pt x="21532" y="9583"/>
                </a:lnTo>
                <a:lnTo>
                  <a:pt x="21449" y="8989"/>
                </a:lnTo>
                <a:lnTo>
                  <a:pt x="21334" y="8406"/>
                </a:lnTo>
                <a:lnTo>
                  <a:pt x="21188" y="7834"/>
                </a:lnTo>
                <a:lnTo>
                  <a:pt x="21012" y="7275"/>
                </a:lnTo>
                <a:lnTo>
                  <a:pt x="20807" y="6730"/>
                </a:lnTo>
                <a:lnTo>
                  <a:pt x="20574" y="6199"/>
                </a:lnTo>
                <a:lnTo>
                  <a:pt x="20314" y="5683"/>
                </a:lnTo>
                <a:lnTo>
                  <a:pt x="20027" y="5184"/>
                </a:lnTo>
                <a:lnTo>
                  <a:pt x="19715" y="4702"/>
                </a:lnTo>
                <a:lnTo>
                  <a:pt x="19379" y="4238"/>
                </a:lnTo>
                <a:lnTo>
                  <a:pt x="19019" y="3793"/>
                </a:lnTo>
                <a:lnTo>
                  <a:pt x="18636" y="3368"/>
                </a:lnTo>
                <a:lnTo>
                  <a:pt x="18232" y="2963"/>
                </a:lnTo>
                <a:lnTo>
                  <a:pt x="17807" y="2581"/>
                </a:lnTo>
                <a:lnTo>
                  <a:pt x="17362" y="2221"/>
                </a:lnTo>
                <a:lnTo>
                  <a:pt x="16898" y="1885"/>
                </a:lnTo>
                <a:lnTo>
                  <a:pt x="16416" y="1573"/>
                </a:lnTo>
                <a:lnTo>
                  <a:pt x="15916" y="1286"/>
                </a:lnTo>
                <a:lnTo>
                  <a:pt x="15401" y="1026"/>
                </a:lnTo>
                <a:lnTo>
                  <a:pt x="14870" y="793"/>
                </a:lnTo>
                <a:lnTo>
                  <a:pt x="14324" y="588"/>
                </a:lnTo>
                <a:lnTo>
                  <a:pt x="13766" y="412"/>
                </a:lnTo>
                <a:lnTo>
                  <a:pt x="13194" y="266"/>
                </a:lnTo>
                <a:lnTo>
                  <a:pt x="12611" y="151"/>
                </a:lnTo>
                <a:lnTo>
                  <a:pt x="12017" y="68"/>
                </a:lnTo>
                <a:lnTo>
                  <a:pt x="11413" y="17"/>
                </a:lnTo>
                <a:lnTo>
                  <a:pt x="10800" y="0"/>
                </a:lnTo>
                <a:close/>
              </a:path>
            </a:pathLst>
          </a:custGeom>
          <a:solidFill>
            <a:srgbClr val="92A199"/>
          </a:solidFill>
          <a:ln w="12700">
            <a:miter lim="400000"/>
          </a:ln>
        </p:spPr>
        <p:txBody>
          <a:bodyPr lIns="45719" rIns="45719"/>
          <a:lstStyle/>
          <a:p>
            <a:endParaRPr/>
          </a:p>
        </p:txBody>
      </p:sp>
      <p:sp>
        <p:nvSpPr>
          <p:cNvPr id="500" name="object 9"/>
          <p:cNvSpPr/>
          <p:nvPr/>
        </p:nvSpPr>
        <p:spPr>
          <a:xfrm>
            <a:off x="7373340" y="1365286"/>
            <a:ext cx="1670305" cy="168859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7" y="10187"/>
                </a:lnTo>
                <a:lnTo>
                  <a:pt x="68" y="9583"/>
                </a:lnTo>
                <a:lnTo>
                  <a:pt x="151" y="8989"/>
                </a:lnTo>
                <a:lnTo>
                  <a:pt x="266" y="8406"/>
                </a:lnTo>
                <a:lnTo>
                  <a:pt x="412" y="7834"/>
                </a:lnTo>
                <a:lnTo>
                  <a:pt x="588" y="7275"/>
                </a:lnTo>
                <a:lnTo>
                  <a:pt x="793" y="6730"/>
                </a:lnTo>
                <a:lnTo>
                  <a:pt x="1026" y="6199"/>
                </a:lnTo>
                <a:lnTo>
                  <a:pt x="1286" y="5683"/>
                </a:lnTo>
                <a:lnTo>
                  <a:pt x="1573" y="5184"/>
                </a:lnTo>
                <a:lnTo>
                  <a:pt x="1885" y="4702"/>
                </a:lnTo>
                <a:lnTo>
                  <a:pt x="2221" y="4238"/>
                </a:lnTo>
                <a:lnTo>
                  <a:pt x="2581" y="3793"/>
                </a:lnTo>
                <a:lnTo>
                  <a:pt x="2964" y="3368"/>
                </a:lnTo>
                <a:lnTo>
                  <a:pt x="3368" y="2963"/>
                </a:lnTo>
                <a:lnTo>
                  <a:pt x="3793" y="2581"/>
                </a:lnTo>
                <a:lnTo>
                  <a:pt x="4238" y="2221"/>
                </a:lnTo>
                <a:lnTo>
                  <a:pt x="4702" y="1885"/>
                </a:lnTo>
                <a:lnTo>
                  <a:pt x="5184" y="1573"/>
                </a:lnTo>
                <a:lnTo>
                  <a:pt x="5684" y="1286"/>
                </a:lnTo>
                <a:lnTo>
                  <a:pt x="6199" y="1026"/>
                </a:lnTo>
                <a:lnTo>
                  <a:pt x="6730" y="793"/>
                </a:lnTo>
                <a:lnTo>
                  <a:pt x="7276" y="588"/>
                </a:lnTo>
                <a:lnTo>
                  <a:pt x="7834" y="412"/>
                </a:lnTo>
                <a:lnTo>
                  <a:pt x="8406" y="266"/>
                </a:lnTo>
                <a:lnTo>
                  <a:pt x="8989" y="151"/>
                </a:lnTo>
                <a:lnTo>
                  <a:pt x="9583" y="68"/>
                </a:lnTo>
                <a:lnTo>
                  <a:pt x="10187" y="17"/>
                </a:lnTo>
                <a:lnTo>
                  <a:pt x="10800" y="0"/>
                </a:lnTo>
                <a:lnTo>
                  <a:pt x="11413" y="17"/>
                </a:lnTo>
                <a:lnTo>
                  <a:pt x="12017" y="68"/>
                </a:lnTo>
                <a:lnTo>
                  <a:pt x="12611" y="151"/>
                </a:lnTo>
                <a:lnTo>
                  <a:pt x="13194" y="266"/>
                </a:lnTo>
                <a:lnTo>
                  <a:pt x="13766" y="412"/>
                </a:lnTo>
                <a:lnTo>
                  <a:pt x="14324" y="588"/>
                </a:lnTo>
                <a:lnTo>
                  <a:pt x="14870" y="793"/>
                </a:lnTo>
                <a:lnTo>
                  <a:pt x="15401" y="1026"/>
                </a:lnTo>
                <a:lnTo>
                  <a:pt x="15916" y="1286"/>
                </a:lnTo>
                <a:lnTo>
                  <a:pt x="16416" y="1573"/>
                </a:lnTo>
                <a:lnTo>
                  <a:pt x="16898" y="1885"/>
                </a:lnTo>
                <a:lnTo>
                  <a:pt x="17362" y="2221"/>
                </a:lnTo>
                <a:lnTo>
                  <a:pt x="17807" y="2581"/>
                </a:lnTo>
                <a:lnTo>
                  <a:pt x="18232" y="2963"/>
                </a:lnTo>
                <a:lnTo>
                  <a:pt x="18636" y="3368"/>
                </a:lnTo>
                <a:lnTo>
                  <a:pt x="19019" y="3793"/>
                </a:lnTo>
                <a:lnTo>
                  <a:pt x="19379" y="4238"/>
                </a:lnTo>
                <a:lnTo>
                  <a:pt x="19715" y="4702"/>
                </a:lnTo>
                <a:lnTo>
                  <a:pt x="20027" y="5184"/>
                </a:lnTo>
                <a:lnTo>
                  <a:pt x="20314" y="5683"/>
                </a:lnTo>
                <a:lnTo>
                  <a:pt x="20574" y="6199"/>
                </a:lnTo>
                <a:lnTo>
                  <a:pt x="20807" y="6730"/>
                </a:lnTo>
                <a:lnTo>
                  <a:pt x="21012" y="7275"/>
                </a:lnTo>
                <a:lnTo>
                  <a:pt x="21188" y="7834"/>
                </a:lnTo>
                <a:lnTo>
                  <a:pt x="21334" y="8406"/>
                </a:lnTo>
                <a:lnTo>
                  <a:pt x="21449" y="8989"/>
                </a:lnTo>
                <a:lnTo>
                  <a:pt x="21532" y="9583"/>
                </a:lnTo>
                <a:lnTo>
                  <a:pt x="21583" y="10187"/>
                </a:lnTo>
                <a:lnTo>
                  <a:pt x="21600" y="10800"/>
                </a:lnTo>
                <a:lnTo>
                  <a:pt x="21583" y="11413"/>
                </a:lnTo>
                <a:lnTo>
                  <a:pt x="21532" y="12017"/>
                </a:lnTo>
                <a:lnTo>
                  <a:pt x="21449" y="12611"/>
                </a:lnTo>
                <a:lnTo>
                  <a:pt x="21334" y="13194"/>
                </a:lnTo>
                <a:lnTo>
                  <a:pt x="21188" y="13766"/>
                </a:lnTo>
                <a:lnTo>
                  <a:pt x="21012" y="14325"/>
                </a:lnTo>
                <a:lnTo>
                  <a:pt x="20807" y="14870"/>
                </a:lnTo>
                <a:lnTo>
                  <a:pt x="20574" y="15401"/>
                </a:lnTo>
                <a:lnTo>
                  <a:pt x="20314" y="15917"/>
                </a:lnTo>
                <a:lnTo>
                  <a:pt x="20027" y="16416"/>
                </a:lnTo>
                <a:lnTo>
                  <a:pt x="19715" y="16898"/>
                </a:lnTo>
                <a:lnTo>
                  <a:pt x="19379" y="17362"/>
                </a:lnTo>
                <a:lnTo>
                  <a:pt x="19019" y="17807"/>
                </a:lnTo>
                <a:lnTo>
                  <a:pt x="18636" y="18232"/>
                </a:lnTo>
                <a:lnTo>
                  <a:pt x="18232" y="18636"/>
                </a:lnTo>
                <a:lnTo>
                  <a:pt x="17807" y="19019"/>
                </a:lnTo>
                <a:lnTo>
                  <a:pt x="17362" y="19379"/>
                </a:lnTo>
                <a:lnTo>
                  <a:pt x="16898" y="19715"/>
                </a:lnTo>
                <a:lnTo>
                  <a:pt x="16416" y="20027"/>
                </a:lnTo>
                <a:lnTo>
                  <a:pt x="15916" y="20314"/>
                </a:lnTo>
                <a:lnTo>
                  <a:pt x="15401" y="20574"/>
                </a:lnTo>
                <a:lnTo>
                  <a:pt x="14870" y="20807"/>
                </a:lnTo>
                <a:lnTo>
                  <a:pt x="14324" y="21012"/>
                </a:lnTo>
                <a:lnTo>
                  <a:pt x="13766" y="21188"/>
                </a:lnTo>
                <a:lnTo>
                  <a:pt x="13194" y="21334"/>
                </a:lnTo>
                <a:lnTo>
                  <a:pt x="12611" y="21449"/>
                </a:lnTo>
                <a:lnTo>
                  <a:pt x="12017" y="21532"/>
                </a:lnTo>
                <a:lnTo>
                  <a:pt x="11413" y="21583"/>
                </a:lnTo>
                <a:lnTo>
                  <a:pt x="10800" y="21600"/>
                </a:lnTo>
                <a:lnTo>
                  <a:pt x="10187" y="21583"/>
                </a:lnTo>
                <a:lnTo>
                  <a:pt x="9583" y="21532"/>
                </a:lnTo>
                <a:lnTo>
                  <a:pt x="8989" y="21449"/>
                </a:lnTo>
                <a:lnTo>
                  <a:pt x="8406" y="21334"/>
                </a:lnTo>
                <a:lnTo>
                  <a:pt x="7834" y="21188"/>
                </a:lnTo>
                <a:lnTo>
                  <a:pt x="7276" y="21012"/>
                </a:lnTo>
                <a:lnTo>
                  <a:pt x="6730" y="20807"/>
                </a:lnTo>
                <a:lnTo>
                  <a:pt x="6199" y="20574"/>
                </a:lnTo>
                <a:lnTo>
                  <a:pt x="5684" y="20314"/>
                </a:lnTo>
                <a:lnTo>
                  <a:pt x="5184" y="20027"/>
                </a:lnTo>
                <a:lnTo>
                  <a:pt x="4702" y="19715"/>
                </a:lnTo>
                <a:lnTo>
                  <a:pt x="4238" y="19379"/>
                </a:lnTo>
                <a:lnTo>
                  <a:pt x="3793" y="19019"/>
                </a:lnTo>
                <a:lnTo>
                  <a:pt x="3368" y="18636"/>
                </a:lnTo>
                <a:lnTo>
                  <a:pt x="2964" y="18232"/>
                </a:lnTo>
                <a:lnTo>
                  <a:pt x="2581" y="17807"/>
                </a:lnTo>
                <a:lnTo>
                  <a:pt x="2221" y="17362"/>
                </a:lnTo>
                <a:lnTo>
                  <a:pt x="1885" y="16898"/>
                </a:lnTo>
                <a:lnTo>
                  <a:pt x="1573" y="16416"/>
                </a:lnTo>
                <a:lnTo>
                  <a:pt x="1286" y="15917"/>
                </a:lnTo>
                <a:lnTo>
                  <a:pt x="1026" y="15401"/>
                </a:lnTo>
                <a:lnTo>
                  <a:pt x="793" y="14870"/>
                </a:lnTo>
                <a:lnTo>
                  <a:pt x="588" y="14325"/>
                </a:lnTo>
                <a:lnTo>
                  <a:pt x="412" y="13766"/>
                </a:lnTo>
                <a:lnTo>
                  <a:pt x="266" y="13194"/>
                </a:lnTo>
                <a:lnTo>
                  <a:pt x="151" y="12611"/>
                </a:lnTo>
                <a:lnTo>
                  <a:pt x="68" y="12017"/>
                </a:lnTo>
                <a:lnTo>
                  <a:pt x="17" y="11413"/>
                </a:lnTo>
                <a:lnTo>
                  <a:pt x="0" y="10800"/>
                </a:lnTo>
                <a:close/>
              </a:path>
            </a:pathLst>
          </a:custGeom>
          <a:ln w="25908">
            <a:solidFill>
              <a:srgbClr val="6B766E"/>
            </a:solidFill>
          </a:ln>
        </p:spPr>
        <p:txBody>
          <a:bodyPr lIns="45719" rIns="45719"/>
          <a:lstStyle/>
          <a:p>
            <a:endParaRPr/>
          </a:p>
        </p:txBody>
      </p:sp>
      <p:sp>
        <p:nvSpPr>
          <p:cNvPr id="501" name="object 10"/>
          <p:cNvSpPr txBox="1"/>
          <p:nvPr/>
        </p:nvSpPr>
        <p:spPr>
          <a:xfrm>
            <a:off x="7752333" y="2169997"/>
            <a:ext cx="855345" cy="566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gn="ctr">
              <a:spcBef>
                <a:spcPts val="100"/>
              </a:spcBef>
              <a:defRPr sz="1300" spc="-5">
                <a:solidFill>
                  <a:srgbClr val="FFFFFF"/>
                </a:solidFill>
                <a:latin typeface="Arial"/>
                <a:ea typeface="Arial"/>
                <a:cs typeface="Arial"/>
                <a:sym typeface="Arial"/>
              </a:defRPr>
            </a:pPr>
            <a:r>
              <a:t>Better  </a:t>
            </a:r>
            <a:r>
              <a:rPr spc="0"/>
              <a:t>Health</a:t>
            </a:r>
            <a:r>
              <a:rPr spc="-114"/>
              <a:t> </a:t>
            </a:r>
            <a:r>
              <a:rPr spc="0"/>
              <a:t>and  </a:t>
            </a:r>
            <a:r>
              <a:rPr b="1"/>
              <a:t>Welfare</a:t>
            </a:r>
          </a:p>
        </p:txBody>
      </p:sp>
      <p:sp>
        <p:nvSpPr>
          <p:cNvPr id="502" name="object 11"/>
          <p:cNvSpPr txBox="1"/>
          <p:nvPr/>
        </p:nvSpPr>
        <p:spPr>
          <a:xfrm>
            <a:off x="258925" y="3906658"/>
            <a:ext cx="2710182" cy="8573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spcBef>
                <a:spcPts val="100"/>
              </a:spcBef>
              <a:defRPr sz="1500" b="1" spc="-15">
                <a:solidFill>
                  <a:srgbClr val="006FC0"/>
                </a:solidFill>
                <a:latin typeface="Arial"/>
                <a:ea typeface="Arial"/>
                <a:cs typeface="Arial"/>
                <a:sym typeface="Arial"/>
              </a:defRPr>
            </a:pPr>
            <a:r>
              <a:t>And/or</a:t>
            </a:r>
          </a:p>
          <a:p>
            <a:pPr marR="5080" indent="12700">
              <a:defRPr sz="1500" b="1">
                <a:solidFill>
                  <a:srgbClr val="292934"/>
                </a:solidFill>
                <a:latin typeface="Arial"/>
                <a:ea typeface="Arial"/>
                <a:cs typeface="Arial"/>
                <a:sym typeface="Arial"/>
              </a:defRPr>
            </a:pPr>
            <a:r>
              <a:t>- </a:t>
            </a:r>
            <a:r>
              <a:rPr spc="-5"/>
              <a:t>Problem </a:t>
            </a:r>
            <a:r>
              <a:t>is so </a:t>
            </a:r>
            <a:r>
              <a:rPr spc="-5">
                <a:solidFill>
                  <a:srgbClr val="FF0000"/>
                </a:solidFill>
              </a:rPr>
              <a:t>complex </a:t>
            </a:r>
            <a:r>
              <a:t>…  </a:t>
            </a:r>
            <a:r>
              <a:rPr spc="-5"/>
              <a:t>any hope of resolution seems  impossible.</a:t>
            </a:r>
          </a:p>
        </p:txBody>
      </p:sp>
      <p:sp>
        <p:nvSpPr>
          <p:cNvPr id="503" name="object 12"/>
          <p:cNvSpPr txBox="1"/>
          <p:nvPr/>
        </p:nvSpPr>
        <p:spPr>
          <a:xfrm>
            <a:off x="195477" y="1439925"/>
            <a:ext cx="4138297" cy="22670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732155" indent="134620">
              <a:spcBef>
                <a:spcPts val="100"/>
              </a:spcBef>
              <a:defRPr b="1" spc="-5">
                <a:solidFill>
                  <a:srgbClr val="292934"/>
                </a:solidFill>
                <a:latin typeface="Arial"/>
                <a:ea typeface="Arial"/>
                <a:cs typeface="Arial"/>
                <a:sym typeface="Arial"/>
              </a:defRPr>
            </a:pPr>
            <a:r>
              <a:t>Pre-contemplation: </a:t>
            </a:r>
            <a:r>
              <a:rPr b="0" spc="-10"/>
              <a:t>There’s  </a:t>
            </a:r>
            <a:r>
              <a:rPr b="0"/>
              <a:t>nothing </a:t>
            </a:r>
            <a:r>
              <a:rPr b="0" spc="-15"/>
              <a:t>wrong with </a:t>
            </a:r>
            <a:r>
              <a:rPr b="0" spc="0"/>
              <a:t>my </a:t>
            </a:r>
            <a:r>
              <a:rPr b="0"/>
              <a:t>dog </a:t>
            </a:r>
            <a:r>
              <a:rPr b="0" spc="0"/>
              <a:t>/ </a:t>
            </a:r>
            <a:r>
              <a:rPr b="0"/>
              <a:t>this  breed </a:t>
            </a:r>
            <a:r>
              <a:rPr b="0" spc="0"/>
              <a:t>/ </a:t>
            </a:r>
            <a:r>
              <a:rPr b="0"/>
              <a:t>the </a:t>
            </a:r>
            <a:r>
              <a:rPr b="0" spc="-15"/>
              <a:t>way </a:t>
            </a:r>
            <a:r>
              <a:rPr b="0" spc="-25"/>
              <a:t>we </a:t>
            </a:r>
            <a:r>
              <a:rPr b="0"/>
              <a:t>are breeding  these dogs…</a:t>
            </a:r>
          </a:p>
          <a:p>
            <a:pPr indent="116839">
              <a:spcBef>
                <a:spcPts val="1200"/>
              </a:spcBef>
              <a:defRPr b="1" spc="-5">
                <a:solidFill>
                  <a:srgbClr val="292934"/>
                </a:solidFill>
                <a:latin typeface="Arial"/>
                <a:ea typeface="Arial"/>
                <a:cs typeface="Arial"/>
                <a:sym typeface="Arial"/>
              </a:defRPr>
            </a:pPr>
            <a:r>
              <a:t>Resistance?</a:t>
            </a:r>
          </a:p>
          <a:p>
            <a:pPr indent="116839">
              <a:tabLst>
                <a:tab pos="368300" algn="l"/>
              </a:tabLst>
              <a:defRPr sz="1500">
                <a:solidFill>
                  <a:srgbClr val="292934"/>
                </a:solidFill>
                <a:latin typeface="Arial"/>
                <a:ea typeface="Arial"/>
                <a:cs typeface="Arial"/>
                <a:sym typeface="Arial"/>
              </a:defRPr>
            </a:pPr>
            <a:r>
              <a:t>-	Ignorance / lack of</a:t>
            </a:r>
            <a:r>
              <a:rPr spc="-85"/>
              <a:t> </a:t>
            </a:r>
            <a:r>
              <a:rPr spc="-5"/>
              <a:t>evidence?</a:t>
            </a:r>
          </a:p>
          <a:p>
            <a:pPr indent="12700">
              <a:spcBef>
                <a:spcPts val="1100"/>
              </a:spcBef>
              <a:tabLst>
                <a:tab pos="215900" algn="l"/>
              </a:tabLst>
              <a:defRPr sz="1500">
                <a:solidFill>
                  <a:srgbClr val="292934"/>
                </a:solidFill>
                <a:latin typeface="Arial"/>
                <a:ea typeface="Arial"/>
                <a:cs typeface="Arial"/>
                <a:sym typeface="Arial"/>
              </a:defRPr>
            </a:pPr>
            <a:r>
              <a:t>-	Deep personal </a:t>
            </a:r>
            <a:r>
              <a:rPr spc="-5"/>
              <a:t>investment,</a:t>
            </a:r>
            <a:r>
              <a:rPr spc="-50"/>
              <a:t> </a:t>
            </a:r>
            <a:r>
              <a:rPr spc="-5"/>
              <a:t>extreme</a:t>
            </a:r>
          </a:p>
          <a:p>
            <a:pPr indent="227329">
              <a:defRPr sz="1500" b="1" spc="-5">
                <a:solidFill>
                  <a:srgbClr val="292934"/>
                </a:solidFill>
                <a:latin typeface="Arial"/>
                <a:ea typeface="Arial"/>
                <a:cs typeface="Arial"/>
                <a:sym typeface="Arial"/>
              </a:defRPr>
            </a:pPr>
            <a:r>
              <a:t>consequences of accepting</a:t>
            </a:r>
            <a:r>
              <a:rPr spc="-45"/>
              <a:t> </a:t>
            </a:r>
            <a:r>
              <a:t>responsibility?</a:t>
            </a:r>
          </a:p>
        </p:txBody>
      </p:sp>
      <p:sp>
        <p:nvSpPr>
          <p:cNvPr id="504" name="object 13"/>
          <p:cNvSpPr/>
          <p:nvPr/>
        </p:nvSpPr>
        <p:spPr>
          <a:xfrm>
            <a:off x="999983" y="5202439"/>
            <a:ext cx="5822202" cy="1172961"/>
          </a:xfrm>
          <a:custGeom>
            <a:avLst/>
            <a:gdLst/>
            <a:ahLst/>
            <a:cxnLst>
              <a:cxn ang="0">
                <a:pos x="wd2" y="hd2"/>
              </a:cxn>
              <a:cxn ang="5400000">
                <a:pos x="wd2" y="hd2"/>
              </a:cxn>
              <a:cxn ang="10800000">
                <a:pos x="wd2" y="hd2"/>
              </a:cxn>
              <a:cxn ang="16200000">
                <a:pos x="wd2" y="hd2"/>
              </a:cxn>
            </a:cxnLst>
            <a:rect l="0" t="0" r="r" b="b"/>
            <a:pathLst>
              <a:path w="21600" h="21600" extrusionOk="0">
                <a:moveTo>
                  <a:pt x="21410" y="0"/>
                </a:moveTo>
                <a:lnTo>
                  <a:pt x="0" y="14864"/>
                </a:lnTo>
                <a:lnTo>
                  <a:pt x="190" y="21600"/>
                </a:lnTo>
                <a:lnTo>
                  <a:pt x="21600" y="6735"/>
                </a:lnTo>
                <a:lnTo>
                  <a:pt x="21410" y="0"/>
                </a:lnTo>
                <a:close/>
              </a:path>
            </a:pathLst>
          </a:custGeom>
          <a:solidFill>
            <a:srgbClr val="FFFF00"/>
          </a:solidFill>
          <a:ln w="12700">
            <a:miter lim="400000"/>
          </a:ln>
        </p:spPr>
        <p:txBody>
          <a:bodyPr lIns="45719" rIns="45719"/>
          <a:lstStyle/>
          <a:p>
            <a:endParaRPr/>
          </a:p>
        </p:txBody>
      </p:sp>
      <p:sp>
        <p:nvSpPr>
          <p:cNvPr id="505" name="object 14"/>
          <p:cNvSpPr/>
          <p:nvPr/>
        </p:nvSpPr>
        <p:spPr>
          <a:xfrm>
            <a:off x="1157744" y="5287837"/>
            <a:ext cx="5506681" cy="931647"/>
          </a:xfrm>
          <a:prstGeom prst="rect">
            <a:avLst/>
          </a:prstGeom>
          <a:blipFill>
            <a:blip r:embed="rId3"/>
            <a:stretch>
              <a:fillRect/>
            </a:stretch>
          </a:blipFill>
          <a:ln w="12700">
            <a:miter lim="400000"/>
          </a:ln>
        </p:spPr>
        <p:txBody>
          <a:bodyPr lIns="45719" rIns="45719"/>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object 3"/>
          <p:cNvSpPr/>
          <p:nvPr/>
        </p:nvSpPr>
        <p:spPr>
          <a:xfrm>
            <a:off x="175259" y="896110"/>
            <a:ext cx="3500630" cy="4773169"/>
          </a:xfrm>
          <a:prstGeom prst="rect">
            <a:avLst/>
          </a:prstGeom>
          <a:blipFill>
            <a:blip r:embed="rId2"/>
            <a:stretch>
              <a:fillRect/>
            </a:stretch>
          </a:blipFill>
          <a:ln w="12700">
            <a:miter lim="400000"/>
          </a:ln>
        </p:spPr>
        <p:txBody>
          <a:bodyPr lIns="45719" rIns="45719"/>
          <a:lstStyle/>
          <a:p>
            <a:endParaRPr/>
          </a:p>
        </p:txBody>
      </p:sp>
      <p:sp>
        <p:nvSpPr>
          <p:cNvPr id="591" name="object 4"/>
          <p:cNvSpPr/>
          <p:nvPr/>
        </p:nvSpPr>
        <p:spPr>
          <a:xfrm>
            <a:off x="285720" y="5214949"/>
            <a:ext cx="2981326" cy="1499070"/>
          </a:xfrm>
          <a:custGeom>
            <a:avLst/>
            <a:gdLst/>
            <a:ahLst/>
            <a:cxnLst>
              <a:cxn ang="0">
                <a:pos x="wd2" y="hd2"/>
              </a:cxn>
              <a:cxn ang="5400000">
                <a:pos x="wd2" y="hd2"/>
              </a:cxn>
              <a:cxn ang="10800000">
                <a:pos x="wd2" y="hd2"/>
              </a:cxn>
              <a:cxn ang="16200000">
                <a:pos x="wd2" y="hd2"/>
              </a:cxn>
            </a:cxnLst>
            <a:rect l="0" t="0" r="r" b="b"/>
            <a:pathLst>
              <a:path w="21600" h="21600" extrusionOk="0">
                <a:moveTo>
                  <a:pt x="20783" y="0"/>
                </a:moveTo>
                <a:lnTo>
                  <a:pt x="0" y="3761"/>
                </a:lnTo>
                <a:lnTo>
                  <a:pt x="817" y="21600"/>
                </a:lnTo>
                <a:lnTo>
                  <a:pt x="21600" y="17838"/>
                </a:lnTo>
                <a:lnTo>
                  <a:pt x="20783" y="0"/>
                </a:lnTo>
                <a:close/>
              </a:path>
            </a:pathLst>
          </a:custGeom>
          <a:solidFill>
            <a:srgbClr val="00FFFF"/>
          </a:solidFill>
          <a:ln w="12700">
            <a:miter lim="400000"/>
          </a:ln>
        </p:spPr>
        <p:txBody>
          <a:bodyPr lIns="45719" rIns="45719"/>
          <a:lstStyle/>
          <a:p>
            <a:endParaRPr/>
          </a:p>
        </p:txBody>
      </p:sp>
      <p:sp>
        <p:nvSpPr>
          <p:cNvPr id="592" name="object 5"/>
          <p:cNvSpPr/>
          <p:nvPr/>
        </p:nvSpPr>
        <p:spPr>
          <a:xfrm>
            <a:off x="500034" y="5500701"/>
            <a:ext cx="2646905" cy="329413"/>
          </a:xfrm>
          <a:prstGeom prst="rect">
            <a:avLst/>
          </a:prstGeom>
          <a:blipFill>
            <a:blip r:embed="rId3"/>
            <a:stretch>
              <a:fillRect/>
            </a:stretch>
          </a:blipFill>
          <a:ln w="12700">
            <a:miter lim="400000"/>
          </a:ln>
        </p:spPr>
        <p:txBody>
          <a:bodyPr lIns="45719" rIns="45719"/>
          <a:lstStyle/>
          <a:p>
            <a:endParaRPr/>
          </a:p>
        </p:txBody>
      </p:sp>
      <p:grpSp>
        <p:nvGrpSpPr>
          <p:cNvPr id="595" name="object 6"/>
          <p:cNvGrpSpPr/>
          <p:nvPr/>
        </p:nvGrpSpPr>
        <p:grpSpPr>
          <a:xfrm>
            <a:off x="1824988" y="5831001"/>
            <a:ext cx="107188" cy="351525"/>
            <a:chOff x="0" y="0"/>
            <a:chExt cx="107186" cy="351524"/>
          </a:xfrm>
        </p:grpSpPr>
        <p:sp>
          <p:nvSpPr>
            <p:cNvPr id="593" name="Shape"/>
            <p:cNvSpPr/>
            <p:nvPr/>
          </p:nvSpPr>
          <p:spPr>
            <a:xfrm>
              <a:off x="23113" y="0"/>
              <a:ext cx="84074" cy="2624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720" y="520"/>
                  </a:lnTo>
                  <a:lnTo>
                    <a:pt x="1305" y="7211"/>
                  </a:lnTo>
                  <a:lnTo>
                    <a:pt x="0" y="21600"/>
                  </a:lnTo>
                  <a:lnTo>
                    <a:pt x="9397" y="21326"/>
                  </a:lnTo>
                  <a:lnTo>
                    <a:pt x="19023" y="7193"/>
                  </a:lnTo>
                  <a:lnTo>
                    <a:pt x="21600" y="0"/>
                  </a:lnTo>
                  <a:close/>
                </a:path>
              </a:pathLst>
            </a:custGeom>
            <a:solidFill>
              <a:srgbClr val="FF3300"/>
            </a:solidFill>
            <a:ln w="12700" cap="flat">
              <a:noFill/>
              <a:miter lim="400000"/>
            </a:ln>
            <a:effectLst/>
          </p:spPr>
          <p:txBody>
            <a:bodyPr wrap="square" lIns="45719" tIns="45719" rIns="45719" bIns="45719" numCol="1" anchor="t">
              <a:noAutofit/>
            </a:bodyPr>
            <a:lstStyle/>
            <a:p>
              <a:endParaRPr/>
            </a:p>
          </p:txBody>
        </p:sp>
        <p:sp>
          <p:nvSpPr>
            <p:cNvPr id="594" name="Shape"/>
            <p:cNvSpPr/>
            <p:nvPr/>
          </p:nvSpPr>
          <p:spPr>
            <a:xfrm>
              <a:off x="0" y="280276"/>
              <a:ext cx="73279" cy="71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246" y="1813"/>
                  </a:lnTo>
                  <a:lnTo>
                    <a:pt x="0" y="21600"/>
                  </a:lnTo>
                  <a:lnTo>
                    <a:pt x="19354" y="19786"/>
                  </a:lnTo>
                  <a:lnTo>
                    <a:pt x="21600" y="0"/>
                  </a:lnTo>
                  <a:close/>
                </a:path>
              </a:pathLst>
            </a:custGeom>
            <a:solidFill>
              <a:srgbClr val="FF3300"/>
            </a:solidFill>
            <a:ln w="12700" cap="flat">
              <a:noFill/>
              <a:miter lim="400000"/>
            </a:ln>
            <a:effectLst/>
          </p:spPr>
          <p:txBody>
            <a:bodyPr wrap="square" lIns="45719" tIns="45719" rIns="45719" bIns="45719" numCol="1" anchor="t">
              <a:noAutofit/>
            </a:bodyPr>
            <a:lstStyle/>
            <a:p>
              <a:endParaRPr/>
            </a:p>
          </p:txBody>
        </p:sp>
      </p:grpSp>
      <p:sp>
        <p:nvSpPr>
          <p:cNvPr id="596" name="object 7"/>
          <p:cNvSpPr/>
          <p:nvPr/>
        </p:nvSpPr>
        <p:spPr>
          <a:xfrm>
            <a:off x="4357685" y="4364354"/>
            <a:ext cx="4233164" cy="2493278"/>
          </a:xfrm>
          <a:custGeom>
            <a:avLst/>
            <a:gdLst/>
            <a:ahLst/>
            <a:cxnLst>
              <a:cxn ang="0">
                <a:pos x="wd2" y="hd2"/>
              </a:cxn>
              <a:cxn ang="5400000">
                <a:pos x="wd2" y="hd2"/>
              </a:cxn>
              <a:cxn ang="10800000">
                <a:pos x="wd2" y="hd2"/>
              </a:cxn>
              <a:cxn ang="16200000">
                <a:pos x="wd2" y="hd2"/>
              </a:cxn>
            </a:cxnLst>
            <a:rect l="0" t="0" r="r" b="b"/>
            <a:pathLst>
              <a:path w="21600" h="21600" extrusionOk="0">
                <a:moveTo>
                  <a:pt x="19535" y="0"/>
                </a:moveTo>
                <a:lnTo>
                  <a:pt x="0" y="11416"/>
                </a:lnTo>
                <a:lnTo>
                  <a:pt x="2065" y="21600"/>
                </a:lnTo>
                <a:lnTo>
                  <a:pt x="21600" y="10184"/>
                </a:lnTo>
                <a:lnTo>
                  <a:pt x="19535" y="0"/>
                </a:lnTo>
                <a:close/>
              </a:path>
            </a:pathLst>
          </a:custGeom>
          <a:solidFill>
            <a:srgbClr val="FFFF00"/>
          </a:solidFill>
          <a:ln w="12700">
            <a:miter lim="400000"/>
          </a:ln>
        </p:spPr>
        <p:txBody>
          <a:bodyPr lIns="45719" rIns="45719"/>
          <a:lstStyle/>
          <a:p>
            <a:endParaRPr/>
          </a:p>
        </p:txBody>
      </p:sp>
      <p:sp>
        <p:nvSpPr>
          <p:cNvPr id="597" name="object 8"/>
          <p:cNvSpPr/>
          <p:nvPr/>
        </p:nvSpPr>
        <p:spPr>
          <a:xfrm>
            <a:off x="4714876" y="4572008"/>
            <a:ext cx="3372499" cy="1345947"/>
          </a:xfrm>
          <a:prstGeom prst="rect">
            <a:avLst/>
          </a:prstGeom>
          <a:blipFill>
            <a:blip r:embed="rId4"/>
            <a:stretch>
              <a:fillRect/>
            </a:stretch>
          </a:blipFill>
          <a:ln w="12700">
            <a:miter lim="400000"/>
          </a:ln>
        </p:spPr>
        <p:txBody>
          <a:bodyPr lIns="45719" rIns="45719"/>
          <a:lstStyle/>
          <a:p>
            <a:endParaRPr/>
          </a:p>
        </p:txBody>
      </p:sp>
      <p:grpSp>
        <p:nvGrpSpPr>
          <p:cNvPr id="600" name="object 9"/>
          <p:cNvGrpSpPr/>
          <p:nvPr/>
        </p:nvGrpSpPr>
        <p:grpSpPr>
          <a:xfrm>
            <a:off x="6858016" y="5500701"/>
            <a:ext cx="108205" cy="366930"/>
            <a:chOff x="0" y="0"/>
            <a:chExt cx="108203" cy="366929"/>
          </a:xfrm>
        </p:grpSpPr>
        <p:sp>
          <p:nvSpPr>
            <p:cNvPr id="598" name="Shape"/>
            <p:cNvSpPr/>
            <p:nvPr/>
          </p:nvSpPr>
          <p:spPr>
            <a:xfrm>
              <a:off x="0" y="0"/>
              <a:ext cx="81788" cy="274917"/>
            </a:xfrm>
            <a:custGeom>
              <a:avLst/>
              <a:gdLst/>
              <a:ahLst/>
              <a:cxnLst>
                <a:cxn ang="0">
                  <a:pos x="wd2" y="hd2"/>
                </a:cxn>
                <a:cxn ang="5400000">
                  <a:pos x="wd2" y="hd2"/>
                </a:cxn>
                <a:cxn ang="10800000">
                  <a:pos x="wd2" y="hd2"/>
                </a:cxn>
                <a:cxn ang="16200000">
                  <a:pos x="wd2" y="hd2"/>
                </a:cxn>
              </a:cxnLst>
              <a:rect l="0" t="0" r="r" b="b"/>
              <a:pathLst>
                <a:path w="21600" h="21600" extrusionOk="0">
                  <a:moveTo>
                    <a:pt x="17441" y="0"/>
                  </a:moveTo>
                  <a:lnTo>
                    <a:pt x="0" y="1786"/>
                  </a:lnTo>
                  <a:lnTo>
                    <a:pt x="2717" y="8162"/>
                  </a:lnTo>
                  <a:lnTo>
                    <a:pt x="12410" y="21600"/>
                  </a:lnTo>
                  <a:lnTo>
                    <a:pt x="21600" y="20662"/>
                  </a:lnTo>
                  <a:lnTo>
                    <a:pt x="20393" y="6855"/>
                  </a:lnTo>
                  <a:lnTo>
                    <a:pt x="17441" y="0"/>
                  </a:lnTo>
                  <a:close/>
                </a:path>
              </a:pathLst>
            </a:custGeom>
            <a:solidFill>
              <a:srgbClr val="FF3300"/>
            </a:solidFill>
            <a:ln w="12700" cap="flat">
              <a:noFill/>
              <a:miter lim="400000"/>
            </a:ln>
            <a:effectLst/>
          </p:spPr>
          <p:txBody>
            <a:bodyPr wrap="square" lIns="45719" tIns="45719" rIns="45719" bIns="45719" numCol="1" anchor="t">
              <a:noAutofit/>
            </a:bodyPr>
            <a:lstStyle/>
            <a:p>
              <a:endParaRPr/>
            </a:p>
          </p:txBody>
        </p:sp>
        <p:sp>
          <p:nvSpPr>
            <p:cNvPr id="599" name="Shape"/>
            <p:cNvSpPr/>
            <p:nvPr/>
          </p:nvSpPr>
          <p:spPr>
            <a:xfrm>
              <a:off x="37592" y="280276"/>
              <a:ext cx="70612" cy="86654"/>
            </a:xfrm>
            <a:custGeom>
              <a:avLst/>
              <a:gdLst/>
              <a:ahLst/>
              <a:cxnLst>
                <a:cxn ang="0">
                  <a:pos x="wd2" y="hd2"/>
                </a:cxn>
                <a:cxn ang="5400000">
                  <a:pos x="wd2" y="hd2"/>
                </a:cxn>
                <a:cxn ang="10800000">
                  <a:pos x="wd2" y="hd2"/>
                </a:cxn>
                <a:cxn ang="16200000">
                  <a:pos x="wd2" y="hd2"/>
                </a:cxn>
              </a:cxnLst>
              <a:rect l="0" t="0" r="r" b="b"/>
              <a:pathLst>
                <a:path w="21600" h="21600" extrusionOk="0">
                  <a:moveTo>
                    <a:pt x="19075" y="0"/>
                  </a:moveTo>
                  <a:lnTo>
                    <a:pt x="0" y="5350"/>
                  </a:lnTo>
                  <a:lnTo>
                    <a:pt x="2525" y="21600"/>
                  </a:lnTo>
                  <a:lnTo>
                    <a:pt x="21600" y="16250"/>
                  </a:lnTo>
                  <a:lnTo>
                    <a:pt x="19075" y="0"/>
                  </a:lnTo>
                  <a:close/>
                </a:path>
              </a:pathLst>
            </a:custGeom>
            <a:solidFill>
              <a:srgbClr val="FF3300"/>
            </a:solidFill>
            <a:ln w="12700" cap="flat">
              <a:noFill/>
              <a:miter lim="400000"/>
            </a:ln>
            <a:effectLst/>
          </p:spPr>
          <p:txBody>
            <a:bodyPr wrap="square" lIns="45719" tIns="45719" rIns="45719" bIns="45719" numCol="1" anchor="t">
              <a:noAutofit/>
            </a:bodyPr>
            <a:lstStyle/>
            <a:p>
              <a:endParaRPr/>
            </a:p>
          </p:txBody>
        </p:sp>
      </p:grpSp>
      <p:pic>
        <p:nvPicPr>
          <p:cNvPr id="601" name="Picture 10" descr="Picture 10"/>
          <p:cNvPicPr>
            <a:picLocks noChangeAspect="1"/>
          </p:cNvPicPr>
          <p:nvPr/>
        </p:nvPicPr>
        <p:blipFill>
          <a:blip r:embed="rId5"/>
          <a:stretch>
            <a:fillRect/>
          </a:stretch>
        </p:blipFill>
        <p:spPr>
          <a:xfrm>
            <a:off x="4214810" y="857231"/>
            <a:ext cx="4664419" cy="3272056"/>
          </a:xfrm>
          <a:prstGeom prst="rect">
            <a:avLst/>
          </a:prstGeom>
          <a:ln w="12700">
            <a:miter lim="400000"/>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Investigation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Consultation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Communication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Co-operation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Education</a:t>
            </a:r>
          </a:p>
          <a:p>
            <a:pPr marL="0" marR="0" lvl="0" indent="0" algn="ctr" defTabSz="914400" rtl="0" eaLnBrk="0" fontAlgn="base" latinLnBrk="0" hangingPunct="0">
              <a:lnSpc>
                <a:spcPct val="100000"/>
              </a:lnSpc>
              <a:spcBef>
                <a:spcPct val="0"/>
              </a:spcBef>
              <a:spcAft>
                <a:spcPct val="0"/>
              </a:spcAft>
              <a:buClrTx/>
              <a:buSzTx/>
              <a:buFontTx/>
              <a:buNone/>
              <a:tabLst/>
            </a:pPr>
            <a:endParaRPr lang="en-GB" sz="3600" b="1" dirty="0" smtClean="0">
              <a:latin typeface="Monotype Corsiva" pitchFamily="66"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4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Show leadership,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4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or others will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51FDC-2E17-484D-AA45-7F2A0592F74A}"/>
              </a:ext>
            </a:extLst>
          </p:cNvPr>
          <p:cNvSpPr>
            <a:spLocks noGrp="1"/>
          </p:cNvSpPr>
          <p:nvPr>
            <p:ph type="title"/>
          </p:nvPr>
        </p:nvSpPr>
        <p:spPr/>
        <p:txBody>
          <a:bodyPr/>
          <a:lstStyle/>
          <a:p>
            <a:r>
              <a:rPr lang="en-GB" dirty="0"/>
              <a:t>A rising tide  lifts all boats</a:t>
            </a:r>
          </a:p>
        </p:txBody>
      </p:sp>
      <p:pic>
        <p:nvPicPr>
          <p:cNvPr id="1026" name="Picture 2" descr="http://athrofa.cymru/wp-content/uploads/2019/04/rising-tide-blog.jpg">
            <a:extLst>
              <a:ext uri="{FF2B5EF4-FFF2-40B4-BE49-F238E27FC236}">
                <a16:creationId xmlns="" xmlns:a16="http://schemas.microsoft.com/office/drawing/2014/main" id="{9238FBAA-1303-40EB-9BAB-535736D746D4}"/>
              </a:ext>
            </a:extLst>
          </p:cNvPr>
          <p:cNvPicPr>
            <a:picLocks noGrp="1" noChangeAspect="1" noChangeArrowheads="1"/>
          </p:cNvPicPr>
          <p:nvPr>
            <p:ph type="pic" idx="1"/>
          </p:nvPr>
        </p:nvPicPr>
        <p:blipFill>
          <a:blip r:embed="rId3" cstate="print">
            <a:extLst>
              <a:ext uri="{28A0092B-C50C-407E-A947-70E740481C1C}">
                <a14:useLocalDpi xmlns="" xmlns:a14="http://schemas.microsoft.com/office/drawing/2010/main" val="0"/>
              </a:ext>
            </a:extLst>
          </a:blip>
          <a:srcRect t="15229" b="15229"/>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6" name="Text Placeholder 5">
            <a:extLst>
              <a:ext uri="{FF2B5EF4-FFF2-40B4-BE49-F238E27FC236}">
                <a16:creationId xmlns="" xmlns:a16="http://schemas.microsoft.com/office/drawing/2014/main" id="{1635BEC4-417E-4DFC-A4BE-8D248136D528}"/>
              </a:ext>
            </a:extLst>
          </p:cNvPr>
          <p:cNvSpPr>
            <a:spLocks noGrp="1"/>
          </p:cNvSpPr>
          <p:nvPr>
            <p:ph type="body" sz="half" idx="2"/>
          </p:nvPr>
        </p:nvSpPr>
        <p:spPr/>
        <p:txBody>
          <a:bodyPr/>
          <a:lstStyle/>
          <a:p>
            <a:r>
              <a:rPr lang="en-GB" dirty="0"/>
              <a:t>					</a:t>
            </a:r>
            <a:r>
              <a:rPr lang="en-GB" sz="3600" dirty="0"/>
              <a:t>Thank you</a:t>
            </a:r>
          </a:p>
        </p:txBody>
      </p:sp>
    </p:spTree>
    <p:extLst>
      <p:ext uri="{BB962C8B-B14F-4D97-AF65-F5344CB8AC3E}">
        <p14:creationId xmlns="" xmlns:p14="http://schemas.microsoft.com/office/powerpoint/2010/main" val="2885372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35479"/>
            <a:ext cx="7543800" cy="972657"/>
          </a:xfrm>
        </p:spPr>
        <p:txBody>
          <a:bodyPr/>
          <a:lstStyle/>
          <a:p>
            <a:r>
              <a:rPr lang="en-IE" b="1" dirty="0">
                <a:solidFill>
                  <a:schemeClr val="accent2">
                    <a:lumMod val="75000"/>
                  </a:schemeClr>
                </a:solidFill>
              </a:rPr>
              <a:t>KC breeders: visible </a:t>
            </a:r>
          </a:p>
        </p:txBody>
      </p:sp>
      <p:pic>
        <p:nvPicPr>
          <p:cNvPr id="5" name="Content Placeholder 4" descr="stand out.jpg"/>
          <p:cNvPicPr>
            <a:picLocks noGrp="1" noChangeAspect="1"/>
          </p:cNvPicPr>
          <p:nvPr>
            <p:ph sz="half" idx="1"/>
          </p:nvPr>
        </p:nvPicPr>
        <p:blipFill>
          <a:blip r:embed="rId2" cstate="print"/>
          <a:stretch>
            <a:fillRect/>
          </a:stretch>
        </p:blipFill>
        <p:spPr>
          <a:xfrm>
            <a:off x="1739531" y="1286948"/>
            <a:ext cx="5474069" cy="3083983"/>
          </a:xfrm>
        </p:spPr>
      </p:pic>
      <p:pic>
        <p:nvPicPr>
          <p:cNvPr id="6" name="Content Placeholder 5" descr="easy target.jpg"/>
          <p:cNvPicPr>
            <a:picLocks noGrp="1" noChangeAspect="1"/>
          </p:cNvPicPr>
          <p:nvPr>
            <p:ph sz="half" idx="2"/>
          </p:nvPr>
        </p:nvPicPr>
        <p:blipFill>
          <a:blip r:embed="rId3" cstate="print"/>
          <a:stretch>
            <a:fillRect/>
          </a:stretch>
        </p:blipFill>
        <p:spPr>
          <a:xfrm>
            <a:off x="2140077" y="1286948"/>
            <a:ext cx="5112568" cy="3078156"/>
          </a:xfrm>
        </p:spPr>
      </p:pic>
      <p:sp>
        <p:nvSpPr>
          <p:cNvPr id="7" name="TextBox 6"/>
          <p:cNvSpPr txBox="1"/>
          <p:nvPr/>
        </p:nvSpPr>
        <p:spPr>
          <a:xfrm>
            <a:off x="971600" y="4365104"/>
            <a:ext cx="7416824" cy="1569660"/>
          </a:xfrm>
          <a:prstGeom prst="rect">
            <a:avLst/>
          </a:prstGeom>
          <a:noFill/>
        </p:spPr>
        <p:txBody>
          <a:bodyPr wrap="square" rtlCol="0">
            <a:spAutoFit/>
          </a:bodyPr>
          <a:lstStyle/>
          <a:p>
            <a:pPr algn="ctr"/>
            <a:r>
              <a:rPr lang="en-IE" sz="3200" dirty="0"/>
              <a:t>Easy target for  </a:t>
            </a:r>
          </a:p>
          <a:p>
            <a:r>
              <a:rPr lang="en-IE" sz="3200" dirty="0"/>
              <a:t>Welfare groups                           Legislators </a:t>
            </a:r>
          </a:p>
          <a:p>
            <a:r>
              <a:rPr lang="en-IE" sz="3200" dirty="0"/>
              <a:t>On-line campaigns                 Tax Authorities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accent2">
                    <a:lumMod val="75000"/>
                  </a:schemeClr>
                </a:solidFill>
              </a:rPr>
              <a:t>Pedigree  Challenges</a:t>
            </a:r>
          </a:p>
        </p:txBody>
      </p:sp>
      <p:sp>
        <p:nvSpPr>
          <p:cNvPr id="3" name="Content Placeholder 2"/>
          <p:cNvSpPr>
            <a:spLocks noGrp="1"/>
          </p:cNvSpPr>
          <p:nvPr>
            <p:ph sz="half" idx="1"/>
          </p:nvPr>
        </p:nvSpPr>
        <p:spPr/>
        <p:txBody>
          <a:bodyPr>
            <a:normAutofit/>
          </a:bodyPr>
          <a:lstStyle/>
          <a:p>
            <a:r>
              <a:rPr lang="en-IE" dirty="0"/>
              <a:t>Myths : </a:t>
            </a:r>
          </a:p>
          <a:p>
            <a:r>
              <a:rPr lang="en-IE" dirty="0"/>
              <a:t>Pedigree dogs are more unhealthy than non pedigree</a:t>
            </a:r>
          </a:p>
          <a:p>
            <a:r>
              <a:rPr lang="en-IE" dirty="0"/>
              <a:t>Pedigree dogs die younger</a:t>
            </a:r>
          </a:p>
          <a:p>
            <a:r>
              <a:rPr lang="en-IE" dirty="0"/>
              <a:t>Hybrid vigour and designer dogs give best  of both breeds </a:t>
            </a:r>
          </a:p>
          <a:p>
            <a:endParaRPr lang="en-IE" dirty="0"/>
          </a:p>
        </p:txBody>
      </p:sp>
      <p:sp>
        <p:nvSpPr>
          <p:cNvPr id="4" name="Content Placeholder 3"/>
          <p:cNvSpPr>
            <a:spLocks noGrp="1"/>
          </p:cNvSpPr>
          <p:nvPr>
            <p:ph sz="half" idx="2"/>
          </p:nvPr>
        </p:nvSpPr>
        <p:spPr/>
        <p:txBody>
          <a:bodyPr>
            <a:normAutofit/>
          </a:bodyPr>
          <a:lstStyle/>
          <a:p>
            <a:r>
              <a:rPr lang="en-IE" dirty="0"/>
              <a:t>Reality</a:t>
            </a:r>
          </a:p>
          <a:p>
            <a:r>
              <a:rPr lang="en-IE" dirty="0"/>
              <a:t>Comparing size for size there is no difference between pedigree and non pedigree</a:t>
            </a:r>
          </a:p>
          <a:p>
            <a:r>
              <a:rPr lang="en-IE" dirty="0"/>
              <a:t>Genetic and other health tests carried out by pedigree breeders</a:t>
            </a:r>
          </a:p>
          <a:p>
            <a:r>
              <a:rPr lang="en-IE" dirty="0"/>
              <a:t>Double up on problems </a:t>
            </a:r>
          </a:p>
          <a:p>
            <a:endParaRPr lang="en-IE" dirty="0"/>
          </a:p>
        </p:txBody>
      </p:sp>
      <p:sp>
        <p:nvSpPr>
          <p:cNvPr id="5" name="TextBox 4">
            <a:extLst>
              <a:ext uri="{FF2B5EF4-FFF2-40B4-BE49-F238E27FC236}">
                <a16:creationId xmlns="" xmlns:a16="http://schemas.microsoft.com/office/drawing/2014/main" id="{14BC0523-BD9F-48EE-85E5-0B4D63E3DA5A}"/>
              </a:ext>
            </a:extLst>
          </p:cNvPr>
          <p:cNvSpPr txBox="1"/>
          <p:nvPr/>
        </p:nvSpPr>
        <p:spPr>
          <a:xfrm>
            <a:off x="1115616" y="4869160"/>
            <a:ext cx="6840760" cy="1323439"/>
          </a:xfrm>
          <a:prstGeom prst="rect">
            <a:avLst/>
          </a:prstGeom>
          <a:noFill/>
        </p:spPr>
        <p:txBody>
          <a:bodyPr wrap="square" rtlCol="0">
            <a:spAutoFit/>
          </a:bodyPr>
          <a:lstStyle/>
          <a:p>
            <a:r>
              <a:rPr lang="en-GB" sz="4000" dirty="0">
                <a:solidFill>
                  <a:srgbClr val="FF0000"/>
                </a:solidFill>
              </a:rPr>
              <a:t>Not enough Pedigree pups being bred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7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Picture 2" descr="Picture 2"/>
          <p:cNvPicPr>
            <a:picLocks noChangeAspect="1"/>
          </p:cNvPicPr>
          <p:nvPr/>
        </p:nvPicPr>
        <p:blipFill>
          <a:blip r:embed="rId2"/>
          <a:stretch>
            <a:fillRect/>
          </a:stretch>
        </p:blipFill>
        <p:spPr>
          <a:xfrm>
            <a:off x="360989" y="541939"/>
            <a:ext cx="8422021" cy="4315822"/>
          </a:xfrm>
          <a:prstGeom prst="rect">
            <a:avLst/>
          </a:prstGeom>
          <a:ln w="12700">
            <a:miter lim="400000"/>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1"/>
          <p:cNvSpPr txBox="1">
            <a:spLocks noGrp="1"/>
          </p:cNvSpPr>
          <p:nvPr>
            <p:ph type="title"/>
          </p:nvPr>
        </p:nvSpPr>
        <p:spPr>
          <a:prstGeom prst="rect">
            <a:avLst/>
          </a:prstGeom>
        </p:spPr>
        <p:txBody>
          <a:bodyPr/>
          <a:lstStyle/>
          <a:p>
            <a:pPr>
              <a:defRPr sz="2000">
                <a:latin typeface="Verdana"/>
                <a:ea typeface="Verdana"/>
                <a:cs typeface="Verdana"/>
                <a:sym typeface="Verdana"/>
              </a:defRPr>
            </a:pPr>
            <a:r>
              <a:t>Fig. </a:t>
            </a:r>
            <a:r>
              <a:rPr spc="-100"/>
              <a:t>1. </a:t>
            </a:r>
            <a:r>
              <a:rPr>
                <a:latin typeface="Times New Roman"/>
                <a:ea typeface="Times New Roman"/>
                <a:cs typeface="Times New Roman"/>
                <a:sym typeface="Times New Roman"/>
              </a:rPr>
              <a:t>Estimated percentages of pedigree dogs registered in 50</a:t>
            </a:r>
            <a:r>
              <a:rPr spc="-100">
                <a:latin typeface="Times New Roman"/>
                <a:ea typeface="Times New Roman"/>
                <a:cs typeface="Times New Roman"/>
                <a:sym typeface="Times New Roman"/>
              </a:rPr>
              <a:t> </a:t>
            </a:r>
            <a:r>
              <a:rPr>
                <a:latin typeface="Times New Roman"/>
                <a:ea typeface="Times New Roman"/>
                <a:cs typeface="Times New Roman"/>
                <a:sym typeface="Times New Roman"/>
              </a:rPr>
              <a:t>countries.</a:t>
            </a:r>
            <a:br>
              <a:rPr>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556" name="object 9"/>
          <p:cNvSpPr txBox="1">
            <a:spLocks noGrp="1"/>
          </p:cNvSpPr>
          <p:nvPr>
            <p:ph idx="1"/>
          </p:nvPr>
        </p:nvSpPr>
        <p:spPr>
          <a:xfrm>
            <a:off x="457200" y="1600199"/>
            <a:ext cx="7686700" cy="4686322"/>
          </a:xfrm>
          <a:prstGeom prst="rect">
            <a:avLst/>
          </a:prstGeom>
          <a:blipFill>
            <a:blip r:embed="rId2"/>
            <a:stretch>
              <a:fillRect/>
            </a:stretch>
          </a:blipFill>
        </p:spPr>
        <p:txBody>
          <a:bodyPr lIns="0" tIns="0" rIns="0" bIns="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accent2">
                    <a:lumMod val="75000"/>
                  </a:schemeClr>
                </a:solidFill>
              </a:rPr>
              <a:t>Reality: puppy sources </a:t>
            </a:r>
          </a:p>
        </p:txBody>
      </p:sp>
      <p:sp>
        <p:nvSpPr>
          <p:cNvPr id="3" name="Content Placeholder 2"/>
          <p:cNvSpPr>
            <a:spLocks noGrp="1"/>
          </p:cNvSpPr>
          <p:nvPr>
            <p:ph sz="half" idx="1"/>
          </p:nvPr>
        </p:nvSpPr>
        <p:spPr>
          <a:xfrm>
            <a:off x="873760" y="1845734"/>
            <a:ext cx="3652520" cy="4023360"/>
          </a:xfrm>
        </p:spPr>
        <p:txBody>
          <a:bodyPr>
            <a:normAutofit/>
          </a:bodyPr>
          <a:lstStyle/>
          <a:p>
            <a:r>
              <a:rPr lang="en-IE" dirty="0"/>
              <a:t>Worldwide Kennel Clubs account for : 20-25% of pups produced </a:t>
            </a:r>
          </a:p>
          <a:p>
            <a:endParaRPr lang="en-IE" dirty="0"/>
          </a:p>
          <a:p>
            <a:r>
              <a:rPr lang="en-IE" dirty="0"/>
              <a:t>UK  200,000  out of 900,000 pups required each year</a:t>
            </a:r>
          </a:p>
          <a:p>
            <a:endParaRPr lang="en-IE" dirty="0"/>
          </a:p>
          <a:p>
            <a:r>
              <a:rPr lang="en-IE" dirty="0"/>
              <a:t>Ireland KC  20,000 of  90,000 needed</a:t>
            </a:r>
          </a:p>
          <a:p>
            <a:r>
              <a:rPr lang="en-IE" dirty="0"/>
              <a:t>Irish Greyhounds over produce required pups by 9000 each year</a:t>
            </a:r>
          </a:p>
        </p:txBody>
      </p:sp>
      <p:sp>
        <p:nvSpPr>
          <p:cNvPr id="4" name="Content Placeholder 3"/>
          <p:cNvSpPr>
            <a:spLocks noGrp="1"/>
          </p:cNvSpPr>
          <p:nvPr>
            <p:ph sz="half" idx="2"/>
          </p:nvPr>
        </p:nvSpPr>
        <p:spPr/>
        <p:txBody>
          <a:bodyPr>
            <a:normAutofit/>
          </a:bodyPr>
          <a:lstStyle/>
          <a:p>
            <a:r>
              <a:rPr lang="en-IE" dirty="0"/>
              <a:t>Where do the other pups come from ?</a:t>
            </a:r>
          </a:p>
          <a:p>
            <a:endParaRPr lang="en-IE" dirty="0"/>
          </a:p>
          <a:p>
            <a:r>
              <a:rPr lang="en-IE" dirty="0"/>
              <a:t>Accidental </a:t>
            </a:r>
            <a:r>
              <a:rPr lang="en-IE" dirty="0" err="1"/>
              <a:t>matings</a:t>
            </a:r>
            <a:endParaRPr lang="en-IE" dirty="0"/>
          </a:p>
          <a:p>
            <a:r>
              <a:rPr lang="en-IE" dirty="0"/>
              <a:t>Hobby breeders</a:t>
            </a:r>
          </a:p>
          <a:p>
            <a:r>
              <a:rPr lang="en-IE" dirty="0" err="1"/>
              <a:t>Licenced</a:t>
            </a:r>
            <a:r>
              <a:rPr lang="en-IE" dirty="0"/>
              <a:t> Commercial enterprises</a:t>
            </a:r>
          </a:p>
          <a:p>
            <a:r>
              <a:rPr lang="en-IE" dirty="0"/>
              <a:t>Illegal commercial farms </a:t>
            </a:r>
          </a:p>
          <a:p>
            <a:r>
              <a:rPr lang="en-IE" dirty="0"/>
              <a:t>Smuggling</a:t>
            </a:r>
          </a:p>
        </p:txBody>
      </p:sp>
      <p:pic>
        <p:nvPicPr>
          <p:cNvPr id="5" name="Picture 4" descr="images.jpg"/>
          <p:cNvPicPr>
            <a:picLocks noChangeAspect="1"/>
          </p:cNvPicPr>
          <p:nvPr/>
        </p:nvPicPr>
        <p:blipFill>
          <a:blip r:embed="rId2" cstate="print"/>
          <a:stretch>
            <a:fillRect/>
          </a:stretch>
        </p:blipFill>
        <p:spPr>
          <a:xfrm>
            <a:off x="4932040" y="2780928"/>
            <a:ext cx="3846802"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heckerboard(across)">
                                      <p:cBhvr>
                                        <p:cTn id="18" dur="500"/>
                                        <p:tgtEl>
                                          <p:spTgt spid="4">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checkerboard(across)">
                                      <p:cBhvr>
                                        <p:cTn id="21" dur="500"/>
                                        <p:tgtEl>
                                          <p:spTgt spid="4">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checkerboard(across)">
                                      <p:cBhvr>
                                        <p:cTn id="24" dur="500"/>
                                        <p:tgtEl>
                                          <p:spTgt spid="4">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heckerboard(across)">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7B562E5-ACE8-4BCD-82D2-36FE88C8C465}"/>
              </a:ext>
            </a:extLst>
          </p:cNvPr>
          <p:cNvSpPr>
            <a:spLocks noGrp="1"/>
          </p:cNvSpPr>
          <p:nvPr>
            <p:ph type="title"/>
          </p:nvPr>
        </p:nvSpPr>
        <p:spPr/>
        <p:txBody>
          <a:bodyPr/>
          <a:lstStyle/>
          <a:p>
            <a:r>
              <a:rPr lang="en-GB" dirty="0"/>
              <a:t>Reality of sources for a lot of pet dogs ….</a:t>
            </a:r>
          </a:p>
        </p:txBody>
      </p:sp>
      <p:pic>
        <p:nvPicPr>
          <p:cNvPr id="5" name="Content Placeholder 4" descr="PgrIBVjGvklUwWU-800x450-noPad.jpg"/>
          <p:cNvPicPr>
            <a:picLocks noGrp="1" noChangeAspect="1"/>
          </p:cNvPicPr>
          <p:nvPr>
            <p:ph type="pic" idx="1"/>
          </p:nvPr>
        </p:nvPicPr>
        <p:blipFill>
          <a:blip r:embed="rId2" cstate="print"/>
          <a:srcRect t="239" b="239"/>
          <a:stretch>
            <a:fillRect/>
          </a:stretch>
        </p:blipFill>
        <p:spPr/>
      </p:pic>
      <p:sp>
        <p:nvSpPr>
          <p:cNvPr id="6" name="Text Placeholder 5">
            <a:extLst>
              <a:ext uri="{FF2B5EF4-FFF2-40B4-BE49-F238E27FC236}">
                <a16:creationId xmlns="" xmlns:a16="http://schemas.microsoft.com/office/drawing/2014/main" id="{25DF4904-6295-4242-9CE7-143636EEB23B}"/>
              </a:ext>
            </a:extLst>
          </p:cNvPr>
          <p:cNvSpPr>
            <a:spLocks noGrp="1"/>
          </p:cNvSpPr>
          <p:nvPr>
            <p:ph type="body" sz="half" idx="2"/>
          </p:nvPr>
        </p:nvSpPr>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9713</TotalTime>
  <Words>1319</Words>
  <Application>Microsoft Office PowerPoint</Application>
  <PresentationFormat>On-screen Show (4:3)</PresentationFormat>
  <Paragraphs>258</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Retrospect</vt:lpstr>
      <vt:lpstr>Pedigree Breeders : the problem or the solution</vt:lpstr>
      <vt:lpstr>Public view of breeding </vt:lpstr>
      <vt:lpstr>Pedigree Problem ?</vt:lpstr>
      <vt:lpstr>KC breeders: visible </vt:lpstr>
      <vt:lpstr>Pedigree  Challenges</vt:lpstr>
      <vt:lpstr>Slide 6</vt:lpstr>
      <vt:lpstr>Fig. 1. Estimated percentages of pedigree dogs registered in 50 countries. </vt:lpstr>
      <vt:lpstr>Reality: puppy sources </vt:lpstr>
      <vt:lpstr>Reality of sources for a lot of pet dogs ….</vt:lpstr>
      <vt:lpstr>Solutions... or more problems ?</vt:lpstr>
      <vt:lpstr>Society</vt:lpstr>
      <vt:lpstr>Breed Standard</vt:lpstr>
      <vt:lpstr>Need of further education</vt:lpstr>
      <vt:lpstr>Slide 14</vt:lpstr>
      <vt:lpstr>Slide 15</vt:lpstr>
      <vt:lpstr>Further education</vt:lpstr>
      <vt:lpstr>Pedigree Problem ?</vt:lpstr>
      <vt:lpstr>Government &amp; Revenue </vt:lpstr>
      <vt:lpstr>   Germany  Dog Ownership :   </vt:lpstr>
      <vt:lpstr>Health &amp; Welfare Issues </vt:lpstr>
      <vt:lpstr>Lack of knowledge/ understanding</vt:lpstr>
      <vt:lpstr>Golden Rules</vt:lpstr>
      <vt:lpstr>What do we do with the results   ? </vt:lpstr>
      <vt:lpstr>Partnerships with academics  &amp; institutions </vt:lpstr>
      <vt:lpstr>Role of Judges </vt:lpstr>
      <vt:lpstr>Veterinary Professionals </vt:lpstr>
      <vt:lpstr>Slide 27</vt:lpstr>
      <vt:lpstr>How to change attitudes </vt:lpstr>
      <vt:lpstr>KC role Reactive.... or proactive  ?</vt:lpstr>
      <vt:lpstr>Need to stop blaming ….</vt:lpstr>
      <vt:lpstr>Defensive </vt:lpstr>
      <vt:lpstr>Repair   or  develop alliances </vt:lpstr>
      <vt:lpstr>Co-operate </vt:lpstr>
      <vt:lpstr>Failures to change …</vt:lpstr>
      <vt:lpstr>Human Behaviour Change Model :  CONTEXT</vt:lpstr>
      <vt:lpstr>Stages of Change Model :  CONTEXT</vt:lpstr>
      <vt:lpstr>Slide 37</vt:lpstr>
      <vt:lpstr>Slide 38</vt:lpstr>
      <vt:lpstr>A rising tide  lifts all boats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Pedigree Breeders :problem or solution</dc:title>
  <dc:creator>-Jim Stephens</dc:creator>
  <cp:lastModifiedBy>Lenovo Ideapad</cp:lastModifiedBy>
  <cp:revision>41</cp:revision>
  <dcterms:created xsi:type="dcterms:W3CDTF">2019-06-15T11:01:13Z</dcterms:created>
  <dcterms:modified xsi:type="dcterms:W3CDTF">2019-10-23T12:33:31Z</dcterms:modified>
</cp:coreProperties>
</file>